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.jpg"/>
  <Default Extension="png" ContentType="image/png"/>
  <Default Extension="rels" ContentType="application/vnd.openxmlformats-package.relationship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2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  <p:sldMasterId id="2147483653" r:id="rId3"/>
  </p:sldMasterIdLst>
  <p:notesMasterIdLst>
    <p:notesMasterId r:id="rId6"/>
  </p:notesMasterIdLst>
  <p:handoutMasterIdLst>
    <p:handoutMasterId r:id="rId21"/>
  </p:handoutMasterIdLst>
  <p:sldIdLst>
    <p:sldId id="11088491" r:id="rId4"/>
    <p:sldId id="12182" r:id="rId5"/>
    <p:sldId id="11088560" r:id="rId7"/>
    <p:sldId id="11088525" r:id="rId8"/>
    <p:sldId id="11088551" r:id="rId9"/>
    <p:sldId id="11088529" r:id="rId10"/>
    <p:sldId id="11088538" r:id="rId11"/>
    <p:sldId id="11088561" r:id="rId12"/>
    <p:sldId id="11088539" r:id="rId13"/>
    <p:sldId id="11088547" r:id="rId14"/>
    <p:sldId id="11088548" r:id="rId15"/>
    <p:sldId id="11088537" r:id="rId16"/>
    <p:sldId id="11088546" r:id="rId17"/>
    <p:sldId id="11088549" r:id="rId18"/>
    <p:sldId id="11088550" r:id="rId19"/>
    <p:sldId id="11088540" r:id="rId20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5" userDrawn="1">
          <p15:clr>
            <a:srgbClr val="A4A3A4"/>
          </p15:clr>
        </p15:guide>
        <p15:guide id="3" pos="3840" userDrawn="1">
          <p15:clr>
            <a:srgbClr val="A4A3A4"/>
          </p15:clr>
        </p15:guide>
        <p15:guide id="4" pos="280" userDrawn="1">
          <p15:clr>
            <a:srgbClr val="A4A3A4"/>
          </p15:clr>
        </p15:guide>
        <p15:guide id="6" orient="horz" pos="4083" userDrawn="1">
          <p15:clr>
            <a:srgbClr val="A4A3A4"/>
          </p15:clr>
        </p15:guide>
        <p15:guide id="7" pos="7423" userDrawn="1">
          <p15:clr>
            <a:srgbClr val="A4A3A4"/>
          </p15:clr>
        </p15:guide>
        <p15:guide id="8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 chang" initials="sc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0A0A"/>
    <a:srgbClr val="0070C0"/>
    <a:srgbClr val="34BABF"/>
    <a:srgbClr val="36B7AB"/>
    <a:srgbClr val="33B1C4"/>
    <a:srgbClr val="5ACCD2"/>
    <a:srgbClr val="34B6C1"/>
    <a:srgbClr val="35BCBB"/>
    <a:srgbClr val="32A7C9"/>
    <a:srgbClr val="319F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6" autoAdjust="0"/>
    <p:restoredTop sz="87500" autoAdjust="0"/>
  </p:normalViewPr>
  <p:slideViewPr>
    <p:cSldViewPr showGuides="1">
      <p:cViewPr varScale="1">
        <p:scale>
          <a:sx n="63" d="100"/>
          <a:sy n="63" d="100"/>
        </p:scale>
        <p:origin x="804" y="78"/>
      </p:cViewPr>
      <p:guideLst>
        <p:guide orient="horz" pos="255"/>
        <p:guide pos="3840"/>
        <p:guide pos="280"/>
        <p:guide orient="horz" pos="4083"/>
        <p:guide pos="7423"/>
        <p:guide orient="horz" pos="216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95" d="100"/>
        <a:sy n="95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294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9" Type="http://schemas.openxmlformats.org/officeDocument/2006/relationships/tags" Target="tags/tag22.xml"/><Relationship Id="rId28" Type="http://schemas.openxmlformats.org/officeDocument/2006/relationships/customXml" Target="../customXml/item3.xml"/><Relationship Id="rId27" Type="http://schemas.openxmlformats.org/officeDocument/2006/relationships/customXml" Target="../customXml/item2.xml"/><Relationship Id="rId26" Type="http://schemas.openxmlformats.org/officeDocument/2006/relationships/customXml" Target="../customXml/item1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57FAE7-EC11-4E53-A21F-7D84E6706A6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21452-1892-4AB6-876D-28EFDBD7FBE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3B5D8-536A-4691-A7F7-CB70A0A61F5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4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80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6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2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800" algn="l" defTabSz="121920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页眉占位符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662E1-3B16-43A0-803A-DFB1AF90FB2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椭圆 8"/>
          <p:cNvSpPr/>
          <p:nvPr userDrawn="1"/>
        </p:nvSpPr>
        <p:spPr>
          <a:xfrm>
            <a:off x="1528273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 userDrawn="1"/>
        </p:nvSpPr>
        <p:spPr>
          <a:xfrm>
            <a:off x="1528273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 userDrawn="1"/>
        </p:nvSpPr>
        <p:spPr>
          <a:xfrm>
            <a:off x="526995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 userDrawn="1"/>
        </p:nvSpPr>
        <p:spPr>
          <a:xfrm>
            <a:off x="526995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 userDrawn="1"/>
        </p:nvSpPr>
        <p:spPr>
          <a:xfrm>
            <a:off x="8969599" y="1491411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 userDrawn="1"/>
        </p:nvSpPr>
        <p:spPr>
          <a:xfrm>
            <a:off x="8969599" y="2191203"/>
            <a:ext cx="1671316" cy="1671316"/>
          </a:xfrm>
          <a:prstGeom prst="ellipse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图片占位符 18"/>
          <p:cNvSpPr>
            <a:spLocks noGrp="1"/>
          </p:cNvSpPr>
          <p:nvPr>
            <p:ph type="pic" sz="quarter" idx="11"/>
          </p:nvPr>
        </p:nvSpPr>
        <p:spPr>
          <a:xfrm>
            <a:off x="1528273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2" name="图片占位符 18"/>
          <p:cNvSpPr>
            <a:spLocks noGrp="1"/>
          </p:cNvSpPr>
          <p:nvPr>
            <p:ph type="pic" sz="quarter" idx="12"/>
          </p:nvPr>
        </p:nvSpPr>
        <p:spPr>
          <a:xfrm>
            <a:off x="5270417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23" name="图片占位符 18"/>
          <p:cNvSpPr>
            <a:spLocks noGrp="1"/>
          </p:cNvSpPr>
          <p:nvPr>
            <p:ph type="pic" sz="quarter" idx="13"/>
          </p:nvPr>
        </p:nvSpPr>
        <p:spPr>
          <a:xfrm>
            <a:off x="8970515" y="1889507"/>
            <a:ext cx="1670400" cy="1670400"/>
          </a:xfrm>
          <a:prstGeom prst="ellipse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 userDrawn="1"/>
        </p:nvSpPr>
        <p:spPr>
          <a:xfrm rot="16200000">
            <a:off x="4918959" y="2421103"/>
            <a:ext cx="4121641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3800" b="1">
                <a:solidFill>
                  <a:schemeClr val="bg1">
                    <a:lumMod val="95000"/>
                  </a:schemeClr>
                </a:solidFill>
              </a:rPr>
              <a:t>2019</a:t>
            </a:r>
            <a:endParaRPr lang="zh-CN" altLang="en-US" sz="13800" b="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9" name="矩形: 单圆角 8"/>
          <p:cNvSpPr/>
          <p:nvPr userDrawn="1"/>
        </p:nvSpPr>
        <p:spPr>
          <a:xfrm>
            <a:off x="7430812" y="1208689"/>
            <a:ext cx="1322697" cy="4706743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1"/>
          </p:nvPr>
        </p:nvSpPr>
        <p:spPr>
          <a:xfrm>
            <a:off x="7535863" y="1208088"/>
            <a:ext cx="3917950" cy="4706937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单圆角 8"/>
          <p:cNvSpPr/>
          <p:nvPr userDrawn="1"/>
        </p:nvSpPr>
        <p:spPr>
          <a:xfrm>
            <a:off x="1809851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1766086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1291032" y="502059"/>
            <a:ext cx="452368" cy="261610"/>
            <a:chOff x="475887" y="502059"/>
            <a:chExt cx="452368" cy="261610"/>
          </a:xfrm>
        </p:grpSpPr>
        <p:sp>
          <p:nvSpPr>
            <p:cNvPr id="3" name="矩形: 单圆角 2"/>
            <p:cNvSpPr/>
            <p:nvPr/>
          </p:nvSpPr>
          <p:spPr>
            <a:xfrm>
              <a:off x="515938" y="558349"/>
              <a:ext cx="357981" cy="158115"/>
            </a:xfrm>
            <a:prstGeom prst="round1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475887" y="502059"/>
              <a:ext cx="452368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050">
                  <a:solidFill>
                    <a:schemeClr val="bg1"/>
                  </a:solidFill>
                </a:rPr>
                <a:t>logo</a:t>
              </a:r>
              <a:endParaRPr lang="zh-CN" altLang="en-US" sz="1050">
                <a:solidFill>
                  <a:schemeClr val="bg1"/>
                </a:solidFill>
              </a:endParaRPr>
            </a:p>
          </p:txBody>
        </p:sp>
      </p:grp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: 单圆角 11"/>
          <p:cNvSpPr/>
          <p:nvPr userDrawn="1"/>
        </p:nvSpPr>
        <p:spPr>
          <a:xfrm>
            <a:off x="6640034" y="1597034"/>
            <a:ext cx="3269583" cy="1761397"/>
          </a:xfrm>
          <a:prstGeom prst="round1Rect">
            <a:avLst>
              <a:gd name="adj" fmla="val 16667"/>
            </a:avLst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6586980" y="1646238"/>
            <a:ext cx="3271052" cy="1760537"/>
          </a:xfrm>
          <a:prstGeom prst="round1Rect">
            <a:avLst>
              <a:gd name="adj" fmla="val 16056"/>
            </a:avLst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>
            <a:off x="881807" y="229387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图片占位符 13"/>
          <p:cNvSpPr>
            <a:spLocks noGrp="1"/>
          </p:cNvSpPr>
          <p:nvPr>
            <p:ph type="pic" sz="quarter" idx="11"/>
          </p:nvPr>
        </p:nvSpPr>
        <p:spPr>
          <a:xfrm>
            <a:off x="835025" y="23256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3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4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矩形: 单圆角 6"/>
          <p:cNvSpPr/>
          <p:nvPr userDrawn="1"/>
        </p:nvSpPr>
        <p:spPr>
          <a:xfrm>
            <a:off x="3708014" y="1974292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矩形: 单圆角 8"/>
          <p:cNvSpPr/>
          <p:nvPr userDrawn="1"/>
        </p:nvSpPr>
        <p:spPr>
          <a:xfrm>
            <a:off x="6534221" y="1654711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矩形: 单圆角 10"/>
          <p:cNvSpPr/>
          <p:nvPr userDrawn="1"/>
        </p:nvSpPr>
        <p:spPr>
          <a:xfrm>
            <a:off x="9360429" y="1335130"/>
            <a:ext cx="1877211" cy="1892451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图片占位符 13"/>
          <p:cNvSpPr>
            <a:spLocks noGrp="1"/>
          </p:cNvSpPr>
          <p:nvPr>
            <p:ph type="pic" sz="quarter" idx="12"/>
          </p:nvPr>
        </p:nvSpPr>
        <p:spPr>
          <a:xfrm>
            <a:off x="3663621" y="19954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6" name="图片占位符 13"/>
          <p:cNvSpPr>
            <a:spLocks noGrp="1"/>
          </p:cNvSpPr>
          <p:nvPr>
            <p:ph type="pic" sz="quarter" idx="13"/>
          </p:nvPr>
        </p:nvSpPr>
        <p:spPr>
          <a:xfrm>
            <a:off x="6492217" y="1677988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7" name="图片占位符 13"/>
          <p:cNvSpPr>
            <a:spLocks noGrp="1"/>
          </p:cNvSpPr>
          <p:nvPr>
            <p:ph type="pic" sz="quarter" idx="14"/>
          </p:nvPr>
        </p:nvSpPr>
        <p:spPr>
          <a:xfrm>
            <a:off x="9328750" y="1379003"/>
            <a:ext cx="1892300" cy="1892300"/>
          </a:xfrm>
          <a:prstGeom prst="round1Rect">
            <a:avLst/>
          </a:prstGeom>
        </p:spPr>
        <p:txBody>
          <a:bodyPr/>
          <a:lstStyle/>
          <a:p>
            <a:endParaRPr lang="zh-CN" altLang="en-US"/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单圆角 4"/>
          <p:cNvSpPr/>
          <p:nvPr userDrawn="1"/>
        </p:nvSpPr>
        <p:spPr>
          <a:xfrm flipH="1">
            <a:off x="815976" y="819959"/>
            <a:ext cx="3840162" cy="5250108"/>
          </a:xfrm>
          <a:prstGeom prst="round1Rect">
            <a:avLst/>
          </a:prstGeom>
          <a:gradFill>
            <a:gsLst>
              <a:gs pos="0">
                <a:schemeClr val="accent4"/>
              </a:gs>
              <a:gs pos="100000">
                <a:schemeClr val="accent2"/>
              </a:gs>
            </a:gsLst>
            <a:path path="circle">
              <a:fillToRect l="100000" t="10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图片占位符 7"/>
          <p:cNvSpPr>
            <a:spLocks noGrp="1"/>
          </p:cNvSpPr>
          <p:nvPr>
            <p:ph type="pic" sz="quarter" idx="10"/>
          </p:nvPr>
        </p:nvSpPr>
        <p:spPr>
          <a:xfrm>
            <a:off x="515938" y="820738"/>
            <a:ext cx="4038600" cy="52165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7754" y="6190543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04512" y="227941"/>
            <a:ext cx="1198886" cy="5442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1988" y="6314637"/>
            <a:ext cx="2699947" cy="316812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5919" y="6314637"/>
            <a:ext cx="3959922" cy="316812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425" y="6314637"/>
            <a:ext cx="2699947" cy="316812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487670" y="82553"/>
            <a:ext cx="11092597" cy="705512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文本占位符 20"/>
          <p:cNvSpPr>
            <a:spLocks noGrp="1"/>
          </p:cNvSpPr>
          <p:nvPr>
            <p:ph type="body" sz="quarter" idx="12" hasCustomPrompt="1"/>
          </p:nvPr>
        </p:nvSpPr>
        <p:spPr>
          <a:xfrm>
            <a:off x="1197107" y="1355944"/>
            <a:ext cx="9047846" cy="1588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spcBef>
                <a:spcPts val="0"/>
              </a:spcBef>
              <a:buNone/>
              <a:defRPr lang="zh-CN" altLang="en-US" sz="5400" b="1" spc="300" dirty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marL="0" lvl="0" algn="ctr" defTabSz="914400"/>
            <a:r>
              <a:rPr lang="en-US" altLang="zh-CN" dirty="0"/>
              <a:t>DIGITAL</a:t>
            </a:r>
            <a:endParaRPr lang="en-US" altLang="zh-CN" dirty="0"/>
          </a:p>
          <a:p>
            <a:pPr marL="0" lvl="0" algn="ctr" defTabSz="914400"/>
            <a:r>
              <a:rPr lang="en-US" altLang="zh-CN" dirty="0"/>
              <a:t>TRANSFORMATION</a:t>
            </a:r>
            <a:endParaRPr lang="zh-CN" altLang="en-US" dirty="0"/>
          </a:p>
        </p:txBody>
      </p:sp>
      <p:sp>
        <p:nvSpPr>
          <p:cNvPr id="4" name="任意多边形: 形状 3"/>
          <p:cNvSpPr/>
          <p:nvPr/>
        </p:nvSpPr>
        <p:spPr>
          <a:xfrm>
            <a:off x="7140154" y="0"/>
            <a:ext cx="1317185" cy="6864532"/>
          </a:xfrm>
          <a:custGeom>
            <a:avLst/>
            <a:gdLst>
              <a:gd name="connsiteX0" fmla="*/ 519287 w 1317185"/>
              <a:gd name="connsiteY0" fmla="*/ 0 h 6917502"/>
              <a:gd name="connsiteX1" fmla="*/ 1317185 w 1317185"/>
              <a:gd name="connsiteY1" fmla="*/ 0 h 6917502"/>
              <a:gd name="connsiteX2" fmla="*/ 1317185 w 1317185"/>
              <a:gd name="connsiteY2" fmla="*/ 6917502 h 6917502"/>
              <a:gd name="connsiteX3" fmla="*/ 69169 w 1317185"/>
              <a:gd name="connsiteY3" fmla="*/ 6917502 h 6917502"/>
              <a:gd name="connsiteX4" fmla="*/ 41355 w 1317185"/>
              <a:gd name="connsiteY4" fmla="*/ 6758780 h 6917502"/>
              <a:gd name="connsiteX5" fmla="*/ 11 w 1317185"/>
              <a:gd name="connsiteY5" fmla="*/ 6153702 h 6917502"/>
              <a:gd name="connsiteX6" fmla="*/ 747274 w 1317185"/>
              <a:gd name="connsiteY6" fmla="*/ 1075472 h 6917502"/>
              <a:gd name="connsiteX7" fmla="*/ 570204 w 1317185"/>
              <a:gd name="connsiteY7" fmla="*/ 110513 h 6917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17185" h="6917502">
                <a:moveTo>
                  <a:pt x="519287" y="0"/>
                </a:moveTo>
                <a:lnTo>
                  <a:pt x="1317185" y="0"/>
                </a:lnTo>
                <a:lnTo>
                  <a:pt x="1317185" y="6917502"/>
                </a:lnTo>
                <a:lnTo>
                  <a:pt x="69169" y="6917502"/>
                </a:lnTo>
                <a:lnTo>
                  <a:pt x="41355" y="6758780"/>
                </a:lnTo>
                <a:cubicBezTo>
                  <a:pt x="14606" y="6578178"/>
                  <a:pt x="-466" y="6377552"/>
                  <a:pt x="11" y="6153702"/>
                </a:cubicBezTo>
                <a:cubicBezTo>
                  <a:pt x="2553" y="4959836"/>
                  <a:pt x="739649" y="2241813"/>
                  <a:pt x="747274" y="1075472"/>
                </a:cubicBezTo>
                <a:cubicBezTo>
                  <a:pt x="749896" y="674542"/>
                  <a:pt x="673528" y="361833"/>
                  <a:pt x="570204" y="11051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 userDrawn="1"/>
        </p:nvCxnSpPr>
        <p:spPr>
          <a:xfrm>
            <a:off x="2676208" y="780021"/>
            <a:ext cx="44029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占位符 20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06340" y="2130671"/>
            <a:ext cx="6198855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400" b="1" spc="0" dirty="0">
                <a:gradFill flip="none" rotWithShape="1">
                  <a:gsLst>
                    <a:gs pos="0">
                      <a:schemeClr val="accent1"/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</a:defRPr>
            </a:lvl1pPr>
          </a:lstStyle>
          <a:p>
            <a:pPr marL="0" lvl="0" algn="dist" defTabSz="914400"/>
            <a:r>
              <a:rPr lang="zh-CN" altLang="en-US" dirty="0"/>
              <a:t>十四五数字化</a:t>
            </a:r>
            <a:endParaRPr lang="zh-CN" altLang="en-US" dirty="0"/>
          </a:p>
        </p:txBody>
      </p:sp>
      <p:sp>
        <p:nvSpPr>
          <p:cNvPr id="22" name="文本占位符 20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06340" y="2956854"/>
            <a:ext cx="1980029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32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演示模板</a:t>
            </a:r>
            <a:endParaRPr lang="zh-CN" altLang="en-US" dirty="0"/>
          </a:p>
        </p:txBody>
      </p:sp>
      <p:sp>
        <p:nvSpPr>
          <p:cNvPr id="27" name="文本占位符 20"/>
          <p:cNvSpPr>
            <a:spLocks noGrp="1"/>
          </p:cNvSpPr>
          <p:nvPr>
            <p:ph type="body" sz="quarter" idx="13" hasCustomPrompt="1"/>
          </p:nvPr>
        </p:nvSpPr>
        <p:spPr>
          <a:xfrm>
            <a:off x="417098" y="4469665"/>
            <a:ext cx="9028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汇报人：</a:t>
            </a:r>
            <a:endParaRPr lang="zh-CN" altLang="en-US"/>
          </a:p>
        </p:txBody>
      </p:sp>
      <p:sp>
        <p:nvSpPr>
          <p:cNvPr id="28" name="文本占位符 20"/>
          <p:cNvSpPr>
            <a:spLocks noGrp="1"/>
          </p:cNvSpPr>
          <p:nvPr>
            <p:ph type="body" sz="quarter" idx="14" hasCustomPrompt="1"/>
          </p:nvPr>
        </p:nvSpPr>
        <p:spPr>
          <a:xfrm>
            <a:off x="417098" y="4725642"/>
            <a:ext cx="1119153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err="1"/>
              <a:t>OfficePLUS</a:t>
            </a:r>
            <a:endParaRPr lang="zh-CN" altLang="en-US"/>
          </a:p>
        </p:txBody>
      </p:sp>
      <p:sp>
        <p:nvSpPr>
          <p:cNvPr id="29" name="文本占位符 20"/>
          <p:cNvSpPr>
            <a:spLocks noGrp="1"/>
          </p:cNvSpPr>
          <p:nvPr>
            <p:ph type="body" sz="quarter" idx="15" hasCustomPrompt="1"/>
          </p:nvPr>
        </p:nvSpPr>
        <p:spPr>
          <a:xfrm>
            <a:off x="1944918" y="4469665"/>
            <a:ext cx="582211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2019</a:t>
            </a:r>
            <a:endParaRPr lang="en-US" altLang="zh-CN"/>
          </a:p>
        </p:txBody>
      </p:sp>
      <p:sp>
        <p:nvSpPr>
          <p:cNvPr id="30" name="文本占位符 20"/>
          <p:cNvSpPr>
            <a:spLocks noGrp="1"/>
          </p:cNvSpPr>
          <p:nvPr>
            <p:ph type="body" sz="quarter" idx="16" hasCustomPrompt="1"/>
          </p:nvPr>
        </p:nvSpPr>
        <p:spPr>
          <a:xfrm>
            <a:off x="1944918" y="4714234"/>
            <a:ext cx="731290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 dirty="0"/>
              <a:t>01 / 01</a:t>
            </a:r>
            <a:endParaRPr lang="en-US" altLang="zh-CN" dirty="0"/>
          </a:p>
        </p:txBody>
      </p:sp>
      <p:sp>
        <p:nvSpPr>
          <p:cNvPr id="31" name="图片占位符 30"/>
          <p:cNvSpPr>
            <a:spLocks noGrp="1"/>
          </p:cNvSpPr>
          <p:nvPr>
            <p:ph type="pic" sz="quarter" idx="17"/>
          </p:nvPr>
        </p:nvSpPr>
        <p:spPr>
          <a:xfrm>
            <a:off x="7230204" y="-23448"/>
            <a:ext cx="4961796" cy="6881448"/>
          </a:xfrm>
          <a:custGeom>
            <a:avLst/>
            <a:gdLst>
              <a:gd name="connsiteX0" fmla="*/ 519287 w 4961796"/>
              <a:gd name="connsiteY0" fmla="*/ 0 h 6881448"/>
              <a:gd name="connsiteX1" fmla="*/ 4961796 w 4961796"/>
              <a:gd name="connsiteY1" fmla="*/ 0 h 6881448"/>
              <a:gd name="connsiteX2" fmla="*/ 4961796 w 4961796"/>
              <a:gd name="connsiteY2" fmla="*/ 6881448 h 6881448"/>
              <a:gd name="connsiteX3" fmla="*/ 69170 w 4961796"/>
              <a:gd name="connsiteY3" fmla="*/ 6881448 h 6881448"/>
              <a:gd name="connsiteX4" fmla="*/ 41356 w 4961796"/>
              <a:gd name="connsiteY4" fmla="*/ 6723553 h 6881448"/>
              <a:gd name="connsiteX5" fmla="*/ 11 w 4961796"/>
              <a:gd name="connsiteY5" fmla="*/ 6121629 h 6881448"/>
              <a:gd name="connsiteX6" fmla="*/ 747275 w 4961796"/>
              <a:gd name="connsiteY6" fmla="*/ 1069868 h 6881448"/>
              <a:gd name="connsiteX7" fmla="*/ 570204 w 4961796"/>
              <a:gd name="connsiteY7" fmla="*/ 109939 h 688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61796" h="6881448">
                <a:moveTo>
                  <a:pt x="519287" y="0"/>
                </a:moveTo>
                <a:lnTo>
                  <a:pt x="4961796" y="0"/>
                </a:lnTo>
                <a:lnTo>
                  <a:pt x="4961796" y="6881448"/>
                </a:lnTo>
                <a:lnTo>
                  <a:pt x="69170" y="6881448"/>
                </a:lnTo>
                <a:lnTo>
                  <a:pt x="41356" y="6723553"/>
                </a:lnTo>
                <a:cubicBezTo>
                  <a:pt x="14607" y="6543893"/>
                  <a:pt x="-465" y="6344313"/>
                  <a:pt x="11" y="6121629"/>
                </a:cubicBezTo>
                <a:cubicBezTo>
                  <a:pt x="2554" y="4933986"/>
                  <a:pt x="739650" y="2230130"/>
                  <a:pt x="747275" y="1069868"/>
                </a:cubicBezTo>
                <a:cubicBezTo>
                  <a:pt x="749897" y="671028"/>
                  <a:pt x="673528" y="359949"/>
                  <a:pt x="570204" y="10993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三项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图片占位符 11"/>
          <p:cNvSpPr>
            <a:spLocks noGrp="1"/>
          </p:cNvSpPr>
          <p:nvPr>
            <p:ph type="pic" sz="quarter" idx="13"/>
          </p:nvPr>
        </p:nvSpPr>
        <p:spPr>
          <a:xfrm>
            <a:off x="515938" y="831491"/>
            <a:ext cx="4140200" cy="523910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矩形: 单圆角 3"/>
          <p:cNvSpPr/>
          <p:nvPr userDrawn="1"/>
        </p:nvSpPr>
        <p:spPr>
          <a:xfrm>
            <a:off x="515938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 userDrawn="1"/>
        </p:nvSpPr>
        <p:spPr>
          <a:xfrm>
            <a:off x="4656138" y="1455606"/>
            <a:ext cx="2171272" cy="830998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 userDrawn="1"/>
        </p:nvSpPr>
        <p:spPr>
          <a:xfrm>
            <a:off x="4946949" y="1455606"/>
            <a:ext cx="15696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spc="600" dirty="0">
                <a:solidFill>
                  <a:schemeClr val="bg1"/>
                </a:solidFill>
              </a:rPr>
              <a:t>目录</a:t>
            </a:r>
            <a:endParaRPr lang="zh-CN" altLang="en-US" sz="4800" b="1" spc="600" dirty="0">
              <a:solidFill>
                <a:schemeClr val="bg1"/>
              </a:solidFill>
            </a:endParaRPr>
          </a:p>
        </p:txBody>
      </p:sp>
      <p:sp>
        <p:nvSpPr>
          <p:cNvPr id="3" name="文本框 2"/>
          <p:cNvSpPr txBox="1"/>
          <p:nvPr userDrawn="1"/>
        </p:nvSpPr>
        <p:spPr>
          <a:xfrm>
            <a:off x="4699376" y="2286603"/>
            <a:ext cx="22343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bg1">
                    <a:lumMod val="95000"/>
                  </a:schemeClr>
                </a:solidFill>
              </a:rPr>
              <a:t>CONTENT</a:t>
            </a:r>
            <a:endParaRPr lang="zh-CN" alt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占位符 15"/>
          <p:cNvSpPr>
            <a:spLocks noGrp="1"/>
          </p:cNvSpPr>
          <p:nvPr>
            <p:ph type="body" sz="quarter" idx="10" hasCustomPrompt="1"/>
          </p:nvPr>
        </p:nvSpPr>
        <p:spPr>
          <a:xfrm>
            <a:off x="1076395" y="235489"/>
            <a:ext cx="3722494" cy="7725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49600" b="1" dirty="0">
                <a:solidFill>
                  <a:schemeClr val="bg1"/>
                </a:solidFill>
              </a:defRPr>
            </a:lvl1pPr>
          </a:lstStyle>
          <a:p>
            <a:pPr marL="0" lvl="0" defTabSz="914400"/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4" name="矩形: 单圆角 3"/>
          <p:cNvSpPr/>
          <p:nvPr userDrawn="1"/>
        </p:nvSpPr>
        <p:spPr>
          <a:xfrm>
            <a:off x="1208691" y="549275"/>
            <a:ext cx="3457902" cy="5759446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6" name="直接连接符 5"/>
          <p:cNvCxnSpPr/>
          <p:nvPr userDrawn="1"/>
        </p:nvCxnSpPr>
        <p:spPr>
          <a:xfrm>
            <a:off x="5028421" y="3429000"/>
            <a:ext cx="572102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: 单圆角 9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 userDrawn="1"/>
        </p:nvGrpSpPr>
        <p:grpSpPr>
          <a:xfrm flipH="1">
            <a:off x="11537157" y="6268693"/>
            <a:ext cx="138906" cy="33339"/>
            <a:chOff x="1842295" y="6656386"/>
            <a:chExt cx="138906" cy="33339"/>
          </a:xfrm>
        </p:grpSpPr>
        <p:cxnSp>
          <p:nvCxnSpPr>
            <p:cNvPr id="13" name="直接连接符 12"/>
            <p:cNvCxnSpPr/>
            <p:nvPr/>
          </p:nvCxnSpPr>
          <p:spPr>
            <a:xfrm>
              <a:off x="1842295" y="6656386"/>
              <a:ext cx="86518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>
              <a:off x="1842295" y="6689725"/>
              <a:ext cx="138906" cy="0"/>
            </a:xfrm>
            <a:prstGeom prst="line">
              <a:avLst/>
            </a:prstGeom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文本占位符 17"/>
          <p:cNvSpPr>
            <a:spLocks noGrp="1"/>
          </p:cNvSpPr>
          <p:nvPr>
            <p:ph type="body" sz="quarter" idx="11" hasCustomPrompt="1"/>
          </p:nvPr>
        </p:nvSpPr>
        <p:spPr>
          <a:xfrm>
            <a:off x="4917130" y="3856010"/>
            <a:ext cx="2971801" cy="75713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zh-CN" altLang="en-US" sz="4800" b="1" i="0" u="none" strike="noStrike" cap="none" spc="600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/>
                <a:ea typeface="微软雅黑" panose="020B0503020204020204" pitchFamily="34" charset="-122"/>
              </a:defRPr>
            </a:lvl1pPr>
          </a:lstStyle>
          <a:p>
            <a:pPr marL="228600" marR="0" lvl="0" indent="-228600" fontAlgn="auto">
              <a:spcAft>
                <a:spcPts val="0"/>
              </a:spcAft>
              <a:buClrTx/>
              <a:buSzTx/>
            </a:pPr>
            <a:r>
              <a:rPr lang="zh-CN" altLang="en-US"/>
              <a:t>输入标题</a:t>
            </a:r>
            <a:endParaRPr lang="zh-CN" altLang="en-US"/>
          </a:p>
        </p:txBody>
      </p:sp>
      <p:sp>
        <p:nvSpPr>
          <p:cNvPr id="19" name="文本占位符 17"/>
          <p:cNvSpPr>
            <a:spLocks noGrp="1"/>
          </p:cNvSpPr>
          <p:nvPr>
            <p:ph type="body" sz="quarter" idx="12" hasCustomPrompt="1"/>
          </p:nvPr>
        </p:nvSpPr>
        <p:spPr>
          <a:xfrm>
            <a:off x="4917130" y="4587740"/>
            <a:ext cx="832279" cy="286232"/>
          </a:xfrm>
          <a:prstGeom prst="rect">
            <a:avLst/>
          </a:prstGeom>
        </p:spPr>
        <p:txBody>
          <a:bodyPr wrap="none">
            <a:spAutoFit/>
          </a:bodyPr>
          <a:lstStyle>
            <a:lvl1pPr marL="0" indent="0">
              <a:buNone/>
              <a:defRPr lang="zh-CN" altLang="en-US" sz="1400" dirty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marL="0" lvl="0" defTabSz="914400"/>
            <a:r>
              <a:rPr lang="en-US" altLang="zh-CN"/>
              <a:t>Add title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 dirty="0"/>
              <a:t>输入标题（建议结论先行）</a:t>
            </a:r>
            <a:endParaRPr lang="zh-CN" altLang="en-US" dirty="0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页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5938" y="1347726"/>
            <a:ext cx="11172825" cy="2751199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10" name="文本占位符 9"/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462423"/>
            <a:ext cx="43396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lnSpc>
                <a:spcPct val="100000"/>
              </a:lnSpc>
              <a:buNone/>
              <a:defRPr lang="zh-CN" altLang="en-US" sz="2400" b="1" spc="3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defTabSz="914400"/>
            <a:r>
              <a:rPr lang="zh-CN" altLang="en-US"/>
              <a:t>输入标题（建议结论先行）</a:t>
            </a:r>
            <a:endParaRPr lang="zh-CN" altLang="en-US"/>
          </a:p>
        </p:txBody>
      </p:sp>
      <p:sp>
        <p:nvSpPr>
          <p:cNvPr id="3" name="矩形: 单圆角 2"/>
          <p:cNvSpPr/>
          <p:nvPr/>
        </p:nvSpPr>
        <p:spPr>
          <a:xfrm>
            <a:off x="11331083" y="558349"/>
            <a:ext cx="357981" cy="158115"/>
          </a:xfrm>
          <a:prstGeom prst="round1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单圆角 4"/>
          <p:cNvSpPr/>
          <p:nvPr userDrawn="1"/>
        </p:nvSpPr>
        <p:spPr>
          <a:xfrm>
            <a:off x="0" y="520020"/>
            <a:ext cx="515938" cy="346075"/>
          </a:xfrm>
          <a:prstGeom prst="round1Rect">
            <a:avLst/>
          </a:prstGeom>
          <a:gradFill>
            <a:gsLst>
              <a:gs pos="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 userDrawn="1"/>
        </p:nvCxnSpPr>
        <p:spPr>
          <a:xfrm>
            <a:off x="515938" y="6275386"/>
            <a:ext cx="86518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 userDrawn="1"/>
        </p:nvCxnSpPr>
        <p:spPr>
          <a:xfrm>
            <a:off x="515938" y="6308725"/>
            <a:ext cx="138906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3.xml"/><Relationship Id="rId8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5" b="0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fld id="{B199EE37-FCE5-44AF-9991-B9620BC5CFF1}" type="datetime1">
              <a:rPr lang="zh-CN" altLang="en-US" smtClean="0"/>
            </a:fld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5" i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 pitchFamily="34" charset="0"/>
              </a:defRPr>
            </a:lvl1pPr>
          </a:lstStyle>
          <a:p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ftr="0"/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  <p:sldLayoutId id="2147483665" r:id="rId12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tags" Target="../tags/tag12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1" Type="http://schemas.openxmlformats.org/officeDocument/2006/relationships/tags" Target="../tags/tag13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tags" Target="../tags/tag7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tags" Target="../tags/tag9.xml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tags" Target="../tags/tag10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1.png"/><Relationship Id="rId1" Type="http://schemas.openxmlformats.org/officeDocument/2006/relationships/tags" Target="../tags/tag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45129" y="1552249"/>
            <a:ext cx="8159261" cy="4177526"/>
          </a:xfrm>
          <a:prstGeom prst="rect">
            <a:avLst/>
          </a:prstGeom>
          <a:solidFill>
            <a:srgbClr val="FFFFFF">
              <a:alpha val="78824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1099185" hangingPunct="0"/>
            <a:endParaRPr lang="zh-CN" altLang="en-US" sz="4300" kern="0">
              <a:solidFill>
                <a:srgbClr val="FFFFFF"/>
              </a:solidFill>
              <a:latin typeface="Helvetica Neue Medium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022724" y="2917792"/>
            <a:ext cx="4381109" cy="769332"/>
          </a:xfrm>
          <a:prstGeom prst="rect">
            <a:avLst/>
          </a:prstGeom>
        </p:spPr>
        <p:txBody>
          <a:bodyPr wrap="none" lIns="91332" tIns="45666" rIns="91332" bIns="45666">
            <a:spAutoFit/>
          </a:bodyPr>
          <a:lstStyle/>
          <a:p>
            <a:r>
              <a:rPr lang="zh-CN" altLang="en-US" sz="4400" b="1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综合测评</a:t>
            </a:r>
            <a:r>
              <a:rPr lang="en-US" altLang="zh-CN" sz="44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</a:t>
            </a:r>
            <a:r>
              <a:rPr lang="zh-CN" altLang="en-US" sz="4400" b="1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辅导员</a:t>
            </a:r>
            <a:endParaRPr lang="zh-CN" altLang="en-US" sz="44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 flipV="1">
            <a:off x="4151784" y="1950565"/>
            <a:ext cx="2736304" cy="17766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4079776" y="5445224"/>
            <a:ext cx="2952328" cy="1062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4" descr="https://pics2.baidu.com/feed/c83d70cf3bc79f3dfefdc91fb9816d1e728b29ab.jpeg@f_auto?token=d71affe495fb4de9bd9744973575dd2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10" y="0"/>
            <a:ext cx="3918857" cy="68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833" y="348157"/>
            <a:ext cx="3580952" cy="10539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辅导员批量提交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若班级学生</a:t>
            </a:r>
            <a:r>
              <a:rPr lang="zh-CN" altLang="en-US" b="1" dirty="0" smtClean="0">
                <a:solidFill>
                  <a:srgbClr val="FF0000"/>
                </a:solidFill>
              </a:rPr>
              <a:t>没有加减分</a:t>
            </a:r>
            <a:r>
              <a:rPr lang="zh-CN" altLang="en-US" dirty="0" smtClean="0">
                <a:solidFill>
                  <a:srgbClr val="0A0A0A"/>
                </a:solidFill>
              </a:rPr>
              <a:t>，操作步骤如下：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第一步：点击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总分计算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r>
              <a:rPr lang="zh-CN" altLang="en-US" dirty="0" smtClean="0">
                <a:solidFill>
                  <a:srgbClr val="FF0000"/>
                </a:solidFill>
              </a:rPr>
              <a:t>；</a:t>
            </a:r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第二步：点击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统一提交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r>
              <a:rPr lang="zh-CN" altLang="en-US" dirty="0" smtClean="0">
                <a:solidFill>
                  <a:srgbClr val="FF0000"/>
                </a:solidFill>
              </a:rPr>
              <a:t>，完成！</a:t>
            </a:r>
            <a:endParaRPr lang="en-US" altLang="zh-CN" dirty="0" smtClean="0">
              <a:solidFill>
                <a:srgbClr val="FF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10" y="3860800"/>
            <a:ext cx="10344150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624032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分数导入介绍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6282" y="927811"/>
            <a:ext cx="110103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下面介绍加减分数导入操作步骤如下：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en-US" altLang="zh-CN" dirty="0" smtClean="0">
                <a:solidFill>
                  <a:srgbClr val="0A0A0A"/>
                </a:solidFill>
              </a:rPr>
              <a:t>1</a:t>
            </a:r>
            <a:r>
              <a:rPr lang="zh-CN" altLang="en-US" dirty="0" smtClean="0">
                <a:solidFill>
                  <a:srgbClr val="0A0A0A"/>
                </a:solidFill>
              </a:rPr>
              <a:t>）点击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分数导入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，下载导入模板进行数据</a:t>
            </a:r>
            <a:r>
              <a:rPr lang="zh-CN" altLang="en-US" dirty="0">
                <a:solidFill>
                  <a:srgbClr val="0A0A0A"/>
                </a:solidFill>
              </a:rPr>
              <a:t>添加</a:t>
            </a:r>
            <a:r>
              <a:rPr lang="zh-CN" altLang="en-US" dirty="0" smtClean="0">
                <a:solidFill>
                  <a:srgbClr val="0A0A0A"/>
                </a:solidFill>
              </a:rPr>
              <a:t>。</a:t>
            </a:r>
            <a:endParaRPr lang="en-US" altLang="zh-CN" dirty="0" smtClean="0">
              <a:solidFill>
                <a:srgbClr val="0A0A0A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850" y="2746375"/>
            <a:ext cx="7620000" cy="3181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2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）编辑模板数据，姓名、学号必填，学号用文本格式</a:t>
            </a:r>
            <a:endParaRPr lang="en-US" altLang="zh-CN" dirty="0">
              <a:solidFill>
                <a:srgbClr val="0A0A0A"/>
              </a:solidFill>
              <a:latin typeface="+mn-ea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</a:t>
            </a:r>
            <a:r>
              <a:rPr lang="zh-CN" altLang="en-US" sz="2400" dirty="0">
                <a:solidFill>
                  <a:srgbClr val="0A0A0A"/>
                </a:solidFill>
              </a:rPr>
              <a:t>导</a:t>
            </a:r>
            <a:r>
              <a:rPr lang="zh-CN" altLang="en-US" sz="2400" dirty="0" smtClean="0">
                <a:solidFill>
                  <a:srgbClr val="0A0A0A"/>
                </a:solidFill>
              </a:rPr>
              <a:t>入分数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46374" y="3861048"/>
            <a:ext cx="6096000" cy="26765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测评项分数导入提示：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en-US" altLang="zh-CN" dirty="0" smtClean="0">
                <a:solidFill>
                  <a:srgbClr val="FF0000"/>
                </a:solidFill>
              </a:rPr>
              <a:t>1.</a:t>
            </a:r>
            <a:r>
              <a:rPr lang="zh-CN" altLang="en-US" dirty="0" smtClean="0">
                <a:solidFill>
                  <a:srgbClr val="FF0000"/>
                </a:solidFill>
              </a:rPr>
              <a:t>分数</a:t>
            </a:r>
            <a:r>
              <a:rPr lang="zh-CN" altLang="en-US" dirty="0">
                <a:solidFill>
                  <a:srgbClr val="FF0000"/>
                </a:solidFill>
              </a:rPr>
              <a:t>必须在规定数值区间内；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  加分项必须填写正分（例如：5.5）；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  减分项必须填写为负分（例如：-3.5）；</a:t>
            </a:r>
            <a:endParaRPr lang="zh-CN" altLang="en-US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 </a:t>
            </a:r>
            <a:r>
              <a:rPr lang="en-US" altLang="zh-CN" dirty="0" smtClean="0">
                <a:solidFill>
                  <a:srgbClr val="FF0000"/>
                </a:solidFill>
              </a:rPr>
              <a:t>2</a:t>
            </a:r>
            <a:r>
              <a:rPr lang="zh-CN" altLang="en-US" dirty="0" smtClean="0">
                <a:solidFill>
                  <a:srgbClr val="FF0000"/>
                </a:solidFill>
              </a:rPr>
              <a:t>.</a:t>
            </a:r>
            <a:r>
              <a:rPr lang="zh-CN" altLang="en-US" dirty="0">
                <a:solidFill>
                  <a:srgbClr val="FF0000"/>
                </a:solidFill>
              </a:rPr>
              <a:t>同一学生若系统中已录入测评分数，线下导入的测评分数可能会覆盖线上已录入测评的分数</a:t>
            </a:r>
            <a:r>
              <a:rPr lang="zh-CN" altLang="en-US" dirty="0">
                <a:solidFill>
                  <a:srgbClr val="FF0000"/>
                </a:solidFill>
              </a:rPr>
              <a:t>；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225" y="2420620"/>
            <a:ext cx="7639050" cy="1238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3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）数据导入。如果导入失败，系统会提供错误数据问题说明。</a:t>
            </a:r>
            <a:endParaRPr lang="en-US" altLang="zh-CN" dirty="0">
              <a:solidFill>
                <a:srgbClr val="0A0A0A"/>
              </a:solidFill>
              <a:latin typeface="+mn-ea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</a:t>
            </a:r>
            <a:r>
              <a:rPr lang="zh-CN" altLang="en-US" sz="2400" dirty="0">
                <a:solidFill>
                  <a:srgbClr val="0A0A0A"/>
                </a:solidFill>
              </a:rPr>
              <a:t>导</a:t>
            </a:r>
            <a:r>
              <a:rPr lang="zh-CN" altLang="en-US" sz="2400" dirty="0" smtClean="0">
                <a:solidFill>
                  <a:srgbClr val="0A0A0A"/>
                </a:solidFill>
              </a:rPr>
              <a:t>入分数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2407" y="2575704"/>
            <a:ext cx="4505954" cy="284711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081" y="2656048"/>
            <a:ext cx="4534533" cy="268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4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）数据导入查看，可点击评分查导入得分情况。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导入分数必须点击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【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总分计算</a:t>
            </a:r>
            <a:r>
              <a:rPr lang="en-US" altLang="zh-CN" b="1" dirty="0" smtClean="0">
                <a:solidFill>
                  <a:srgbClr val="FF0000"/>
                </a:solidFill>
                <a:latin typeface="+mn-ea"/>
              </a:rPr>
              <a:t>】</a:t>
            </a:r>
            <a:r>
              <a:rPr lang="zh-CN" altLang="en-US" b="1" dirty="0" smtClean="0">
                <a:solidFill>
                  <a:srgbClr val="FF0000"/>
                </a:solidFill>
                <a:latin typeface="+mn-ea"/>
              </a:rPr>
              <a:t>，进行学生分数更新！</a:t>
            </a:r>
            <a:endParaRPr lang="en-US" altLang="zh-CN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</a:t>
            </a:r>
            <a:r>
              <a:rPr lang="zh-CN" altLang="en-US" sz="2400" dirty="0">
                <a:solidFill>
                  <a:srgbClr val="0A0A0A"/>
                </a:solidFill>
              </a:rPr>
              <a:t>导</a:t>
            </a:r>
            <a:r>
              <a:rPr lang="zh-CN" altLang="en-US" sz="2400" dirty="0" smtClean="0">
                <a:solidFill>
                  <a:srgbClr val="0A0A0A"/>
                </a:solidFill>
              </a:rPr>
              <a:t>入分数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3750" y="2276475"/>
            <a:ext cx="7530465" cy="41763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在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指标分数查看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，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综测指标分数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，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横向展示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，点击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导出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  <a:latin typeface="+mn-ea"/>
              </a:rPr>
              <a:t>，选择班级，然后即可下载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《</a:t>
            </a:r>
            <a:r>
              <a:rPr lang="zh-CN" altLang="en-US" dirty="0">
                <a:solidFill>
                  <a:srgbClr val="0A0A0A"/>
                </a:solidFill>
                <a:latin typeface="+mn-ea"/>
              </a:rPr>
              <a:t>学院学生素质综合测评统计表 </a:t>
            </a:r>
            <a:r>
              <a:rPr lang="en-US" altLang="zh-CN" dirty="0" smtClean="0">
                <a:solidFill>
                  <a:srgbClr val="0A0A0A"/>
                </a:solidFill>
                <a:latin typeface="+mn-ea"/>
              </a:rPr>
              <a:t>》</a:t>
            </a:r>
            <a:endParaRPr lang="en-US" altLang="zh-CN" dirty="0">
              <a:solidFill>
                <a:srgbClr val="0A0A0A"/>
              </a:solidFill>
              <a:latin typeface="+mn-ea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326243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班级综测汇总报表导出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510" y="2276872"/>
            <a:ext cx="10872420" cy="4521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63352" y="834052"/>
            <a:ext cx="11310300" cy="5693954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1800" dirty="0" smtClean="0">
                <a:solidFill>
                  <a:srgbClr val="0A0A0A"/>
                </a:solidFill>
                <a:latin typeface="+mn-ea"/>
                <a:sym typeface="+mn-ea"/>
              </a:rPr>
              <a:t>1.</a:t>
            </a:r>
            <a:r>
              <a:rPr lang="zh-CN" altLang="en-US" sz="1800" dirty="0" smtClean="0">
                <a:solidFill>
                  <a:srgbClr val="0A0A0A"/>
                </a:solidFill>
                <a:latin typeface="+mn-ea"/>
                <a:sym typeface="+mn-ea"/>
              </a:rPr>
              <a:t>系统登录提示无权限？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r>
              <a:rPr lang="zh-CN" altLang="en-US" sz="1800" dirty="0" smtClean="0">
                <a:solidFill>
                  <a:srgbClr val="0A0A0A"/>
                </a:solidFill>
                <a:latin typeface="+mn-ea"/>
                <a:sym typeface="+mn-ea"/>
              </a:rPr>
              <a:t>答：检查登录账号是否为教工号。系统以教工号为唯一识别，不是以身份证号码为登录账号。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r>
              <a:rPr lang="en-US" altLang="zh-CN" sz="1800" dirty="0" smtClean="0">
                <a:solidFill>
                  <a:srgbClr val="0A0A0A"/>
                </a:solidFill>
                <a:latin typeface="+mn-ea"/>
              </a:rPr>
              <a:t>2.</a:t>
            </a:r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系统无法正常登录，提示密码错误，怎么处理？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答：系统使用统一身份认证进行鉴权，用户登录提示密码错误，首先使用忘记密码自助找回，或者电话联系</a:t>
            </a:r>
            <a:r>
              <a:rPr lang="en-US" altLang="zh-CN" sz="1800" dirty="0" smtClean="0">
                <a:solidFill>
                  <a:srgbClr val="0A0A0A"/>
                </a:solidFill>
                <a:latin typeface="+mn-ea"/>
              </a:rPr>
              <a:t>0562-5884074</a:t>
            </a:r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进行咨询。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>
              <a:solidFill>
                <a:srgbClr val="0A0A0A"/>
              </a:solidFill>
              <a:latin typeface="+mn-ea"/>
            </a:endParaRPr>
          </a:p>
          <a:p>
            <a:r>
              <a:rPr lang="en-US" altLang="zh-CN" sz="1800" dirty="0" smtClean="0">
                <a:solidFill>
                  <a:srgbClr val="0A0A0A"/>
                </a:solidFill>
                <a:latin typeface="+mn-ea"/>
              </a:rPr>
              <a:t>3.</a:t>
            </a:r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误操作提交了数据怎么处理？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r>
              <a:rPr lang="zh-CN" altLang="en-US" sz="1800" dirty="0" smtClean="0">
                <a:solidFill>
                  <a:srgbClr val="0A0A0A"/>
                </a:solidFill>
                <a:latin typeface="+mn-ea"/>
              </a:rPr>
              <a:t>答：联系学院负责人进行退回操作。</a:t>
            </a:r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 smtClean="0">
              <a:solidFill>
                <a:srgbClr val="0A0A0A"/>
              </a:solidFill>
              <a:latin typeface="+mn-ea"/>
            </a:endParaRPr>
          </a:p>
          <a:p>
            <a:endParaRPr lang="en-US" altLang="zh-CN" sz="1800" dirty="0">
              <a:solidFill>
                <a:srgbClr val="0A0A0A"/>
              </a:solidFill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常见问题：</a:t>
            </a:r>
            <a:endParaRPr lang="zh-CN" altLang="en-US" sz="2400" dirty="0"/>
          </a:p>
        </p:txBody>
      </p: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2504740" y="2974953"/>
            <a:ext cx="826987" cy="812178"/>
          </a:xfrm>
          <a:prstGeom prst="ellipse">
            <a:avLst/>
          </a:prstGeom>
          <a:solidFill>
            <a:srgbClr val="9AE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739857" y="3112121"/>
            <a:ext cx="2858947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en-US" altLang="zh-CN" sz="3600" b="1" dirty="0">
              <a:solidFill>
                <a:prstClr val="black">
                  <a:lumMod val="50000"/>
                  <a:lumOff val="50000"/>
                </a:prst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600"/>
              </a:spcBef>
            </a:pPr>
            <a:r>
              <a:rPr lang="en-US" altLang="zh-CN" sz="2000" dirty="0">
                <a:solidFill>
                  <a:prstClr val="black">
                    <a:lumMod val="50000"/>
                    <a:lumOff val="50000"/>
                  </a:prstClr>
                </a:solidFill>
                <a:latin typeface="微软雅黑 Light" panose="020B0502040204020203" pitchFamily="34" charset="-122"/>
                <a:ea typeface="微软雅黑 Light" panose="020B0502040204020203" pitchFamily="34" charset="-122"/>
              </a:rPr>
              <a:t>CONTENTS</a:t>
            </a:r>
            <a:endParaRPr lang="zh-CN" altLang="en-US" sz="2000" dirty="0">
              <a:solidFill>
                <a:prstClr val="black">
                  <a:lumMod val="50000"/>
                  <a:lumOff val="50000"/>
                </a:prstClr>
              </a:solidFill>
              <a:latin typeface="微软雅黑 Light" panose="020B0502040204020203" pitchFamily="34" charset="-122"/>
              <a:ea typeface="微软雅黑 Light" panose="020B0502040204020203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 flipV="1">
            <a:off x="4935451" y="2484749"/>
            <a:ext cx="4644653" cy="45719"/>
            <a:chOff x="6091993" y="1857948"/>
            <a:chExt cx="4644651" cy="45719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7" name="组合 6"/>
          <p:cNvGrpSpPr/>
          <p:nvPr/>
        </p:nvGrpSpPr>
        <p:grpSpPr>
          <a:xfrm flipV="1">
            <a:off x="4935451" y="3358183"/>
            <a:ext cx="4644653" cy="45719"/>
            <a:chOff x="6091993" y="1857948"/>
            <a:chExt cx="4644651" cy="45719"/>
          </a:xfrm>
        </p:grpSpPr>
        <p:cxnSp>
          <p:nvCxnSpPr>
            <p:cNvPr id="8" name="直接连接符 7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椭圆 8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 flipV="1">
            <a:off x="4935451" y="4217625"/>
            <a:ext cx="4644653" cy="45719"/>
            <a:chOff x="6091993" y="1857948"/>
            <a:chExt cx="4644651" cy="45719"/>
          </a:xfrm>
        </p:grpSpPr>
        <p:cxnSp>
          <p:nvCxnSpPr>
            <p:cNvPr id="11" name="直接连接符 10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椭圆 11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3" name="文本占位符 2"/>
          <p:cNvSpPr txBox="1"/>
          <p:nvPr/>
        </p:nvSpPr>
        <p:spPr>
          <a:xfrm>
            <a:off x="4007768" y="1988840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01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14" name="文本占位符 2"/>
          <p:cNvSpPr txBox="1"/>
          <p:nvPr/>
        </p:nvSpPr>
        <p:spPr>
          <a:xfrm>
            <a:off x="4007768" y="2858645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02</a:t>
            </a:r>
            <a:endParaRPr lang="en-US" i="1">
              <a:solidFill>
                <a:srgbClr val="36B7AB"/>
              </a:solidFill>
            </a:endParaRPr>
          </a:p>
        </p:txBody>
      </p:sp>
      <p:sp>
        <p:nvSpPr>
          <p:cNvPr id="15" name="文本占位符 2"/>
          <p:cNvSpPr txBox="1"/>
          <p:nvPr/>
        </p:nvSpPr>
        <p:spPr>
          <a:xfrm>
            <a:off x="4007768" y="3714458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>
                <a:solidFill>
                  <a:srgbClr val="36B7AB"/>
                </a:solidFill>
              </a:rPr>
              <a:t>03</a:t>
            </a:r>
            <a:endParaRPr lang="en-US" i="1">
              <a:solidFill>
                <a:srgbClr val="36B7AB"/>
              </a:solidFill>
            </a:endParaRPr>
          </a:p>
        </p:txBody>
      </p:sp>
      <p:grpSp>
        <p:nvGrpSpPr>
          <p:cNvPr id="16" name="组合 15"/>
          <p:cNvGrpSpPr/>
          <p:nvPr/>
        </p:nvGrpSpPr>
        <p:grpSpPr>
          <a:xfrm flipV="1">
            <a:off x="4935451" y="5114483"/>
            <a:ext cx="4644653" cy="45719"/>
            <a:chOff x="6091993" y="1857948"/>
            <a:chExt cx="4644651" cy="45719"/>
          </a:xfrm>
        </p:grpSpPr>
        <p:cxnSp>
          <p:nvCxnSpPr>
            <p:cNvPr id="17" name="直接连接符 16"/>
            <p:cNvCxnSpPr/>
            <p:nvPr/>
          </p:nvCxnSpPr>
          <p:spPr>
            <a:xfrm>
              <a:off x="6091993" y="1880808"/>
              <a:ext cx="4632155" cy="0"/>
            </a:xfrm>
            <a:prstGeom prst="line">
              <a:avLst/>
            </a:prstGeom>
            <a:ln>
              <a:solidFill>
                <a:schemeClr val="bg1">
                  <a:lumMod val="6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椭圆 17"/>
            <p:cNvSpPr/>
            <p:nvPr/>
          </p:nvSpPr>
          <p:spPr>
            <a:xfrm>
              <a:off x="10690925" y="1857948"/>
              <a:ext cx="45719" cy="45719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zh-CN" altLang="en-US" sz="2000">
                <a:solidFill>
                  <a:prstClr val="white"/>
                </a:solidFill>
                <a:latin typeface="等线" panose="02010600030101010101" charset="-122"/>
                <a:ea typeface="等线" panose="02010600030101010101" charset="-122"/>
              </a:endParaRPr>
            </a:p>
          </p:txBody>
        </p:sp>
      </p:grpSp>
      <p:sp>
        <p:nvSpPr>
          <p:cNvPr id="19" name="文本占位符 2"/>
          <p:cNvSpPr txBox="1"/>
          <p:nvPr/>
        </p:nvSpPr>
        <p:spPr>
          <a:xfrm>
            <a:off x="4007768" y="4611316"/>
            <a:ext cx="81251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zh-CN" altLang="en-US" sz="4400" kern="1200" dirty="0">
                <a:solidFill>
                  <a:schemeClr val="accent1"/>
                </a:solidFill>
                <a:latin typeface="Impact" panose="020B0806030902050204" pitchFamily="34" charset="0"/>
                <a:ea typeface="造字工房俊雅（非商用）常规体" pitchFamily="50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altLang="zh-CN" i="1" dirty="0">
                <a:solidFill>
                  <a:srgbClr val="36B7AB"/>
                </a:solidFill>
              </a:rPr>
              <a:t>04</a:t>
            </a:r>
            <a:endParaRPr lang="en-US" i="1" dirty="0">
              <a:solidFill>
                <a:srgbClr val="36B7AB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481819" y="2007351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填写</a:t>
            </a:r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说明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481819" y="2941898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登录方式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5481819" y="3814890"/>
            <a:ext cx="17235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审阅环节</a:t>
            </a:r>
            <a:r>
              <a:rPr lang="zh-CN" altLang="en-US" sz="2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介绍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5481819" y="4687883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/>
            <a:r>
              <a:rPr lang="zh-CN" altLang="en-US" sz="2000" dirty="0" smtClean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问题解答</a:t>
            </a:r>
            <a:endParaRPr lang="zh-CN" altLang="en-US" sz="2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0" y="6453188"/>
            <a:ext cx="12192000" cy="0"/>
          </a:xfrm>
          <a:prstGeom prst="line">
            <a:avLst/>
          </a:prstGeom>
          <a:ln w="19050">
            <a:solidFill>
              <a:srgbClr val="37B6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84432" y="260648"/>
            <a:ext cx="1876687" cy="790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0208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/>
              <a:t>测评范围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88848" y="1194031"/>
            <a:ext cx="10719066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一、本次线上综合测评周期为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学年。</a:t>
            </a:r>
            <a:endParaRPr lang="zh-CN" altLang="en-US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二、本次综合测评任务发布名称为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“2025-2026</a:t>
            </a:r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综合测评</a:t>
            </a:r>
            <a:r>
              <a:rPr lang="en-US" altLang="zh-CN" dirty="0" smtClean="0">
                <a:solidFill>
                  <a:srgbClr val="0A0A0A"/>
                </a:solidFill>
                <a:latin typeface="+mj-ea"/>
                <a:ea typeface="+mj-ea"/>
              </a:rPr>
              <a:t>”</a:t>
            </a:r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+mj-ea"/>
                <a:ea typeface="+mj-ea"/>
              </a:rPr>
              <a:t>三、测评</a:t>
            </a:r>
            <a:r>
              <a:rPr lang="zh-CN" altLang="zh-CN" dirty="0">
                <a:solidFill>
                  <a:srgbClr val="0A0A0A"/>
                </a:solidFill>
              </a:rPr>
              <a:t>对象：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级建筑（五年制）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1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班，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建筑学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2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班。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23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</a:t>
            </a:r>
            <a:r>
              <a:rPr lang="en-US" altLang="zh-CN" dirty="0">
                <a:solidFill>
                  <a:srgbClr val="0A0A0A"/>
                </a:solidFill>
                <a:sym typeface="+mn-ea"/>
              </a:rPr>
              <a:t>-25</a:t>
            </a:r>
            <a:r>
              <a:rPr lang="zh-CN" altLang="en-US" dirty="0">
                <a:solidFill>
                  <a:srgbClr val="0A0A0A"/>
                </a:solidFill>
                <a:sym typeface="+mn-ea"/>
              </a:rPr>
              <a:t>级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本科生，对口（四年制）</a:t>
            </a:r>
            <a:endParaRPr lang="zh-CN" altLang="zh-CN" dirty="0">
              <a:solidFill>
                <a:srgbClr val="0A0A0A"/>
              </a:solidFill>
            </a:endParaRPr>
          </a:p>
          <a:p>
            <a:r>
              <a:rPr lang="en-US" altLang="zh-CN" dirty="0">
                <a:solidFill>
                  <a:srgbClr val="0A0A0A"/>
                </a:solidFill>
                <a:sym typeface="+mn-ea"/>
              </a:rPr>
              <a:t>25</a:t>
            </a:r>
            <a:r>
              <a:rPr lang="zh-CN" altLang="zh-CN" dirty="0">
                <a:solidFill>
                  <a:srgbClr val="0A0A0A"/>
                </a:solidFill>
                <a:sym typeface="+mn-ea"/>
              </a:rPr>
              <a:t>级专升本（两年制）</a:t>
            </a:r>
            <a:endParaRPr lang="zh-CN" altLang="zh-CN" dirty="0">
              <a:solidFill>
                <a:srgbClr val="0A0A0A"/>
              </a:solidFill>
            </a:endParaRPr>
          </a:p>
          <a:p>
            <a:endParaRPr lang="en-US" altLang="zh-CN" dirty="0" smtClean="0">
              <a:solidFill>
                <a:srgbClr val="0A0A0A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测评环节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dirty="0">
                <a:solidFill>
                  <a:srgbClr val="0A0A0A"/>
                </a:solidFill>
              </a:rPr>
              <a:t>综合</a:t>
            </a:r>
            <a:r>
              <a:rPr lang="zh-CN" altLang="zh-CN" dirty="0" smtClean="0">
                <a:solidFill>
                  <a:srgbClr val="0A0A0A"/>
                </a:solidFill>
              </a:rPr>
              <a:t>测评</a:t>
            </a:r>
            <a:r>
              <a:rPr lang="zh-CN" altLang="en-US" dirty="0" smtClean="0">
                <a:solidFill>
                  <a:srgbClr val="0A0A0A"/>
                </a:solidFill>
              </a:rPr>
              <a:t>环节：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zh-CN" altLang="zh-CN" b="1" dirty="0">
                <a:solidFill>
                  <a:srgbClr val="FF0000"/>
                </a:solidFill>
              </a:rPr>
              <a:t>辅导员</a:t>
            </a:r>
            <a:r>
              <a:rPr lang="zh-CN" altLang="zh-CN" b="1" dirty="0" smtClean="0">
                <a:solidFill>
                  <a:srgbClr val="FF0000"/>
                </a:solidFill>
              </a:rPr>
              <a:t>审</a:t>
            </a:r>
            <a:r>
              <a:rPr lang="zh-CN" altLang="en-US" b="1" dirty="0" smtClean="0">
                <a:solidFill>
                  <a:srgbClr val="FF0000"/>
                </a:solidFill>
              </a:rPr>
              <a:t>阅</a:t>
            </a:r>
            <a:r>
              <a:rPr lang="zh-CN" altLang="zh-CN" dirty="0" smtClean="0"/>
              <a:t>——</a:t>
            </a:r>
            <a:r>
              <a:rPr lang="zh-CN" altLang="zh-CN" dirty="0"/>
              <a:t>学院审阅——学工部审阅</a:t>
            </a:r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107996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测评</a:t>
            </a:r>
            <a:r>
              <a:rPr lang="zh-CN" altLang="en-US" sz="2400" dirty="0"/>
              <a:t>项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515" y="1268730"/>
            <a:ext cx="9197340" cy="52127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/>
              <a:t>登录方式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052804"/>
            <a:ext cx="10863082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dirty="0" smtClean="0">
                <a:solidFill>
                  <a:srgbClr val="0A0A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登陆</a:t>
            </a:r>
            <a:r>
              <a:rPr lang="zh-CN" altLang="en-US" dirty="0">
                <a:solidFill>
                  <a:srgbClr val="0A0A0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校园融合门户，点击一站式服务平台，点击学工应用，点击综合测评</a:t>
            </a:r>
            <a:endParaRPr lang="en-US" altLang="zh-CN" dirty="0" smtClean="0">
              <a:solidFill>
                <a:srgbClr val="0A0A0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en-US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670" y="2708910"/>
            <a:ext cx="6283960" cy="38290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7845" y="2708910"/>
            <a:ext cx="4422140" cy="4610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0050" y="3500755"/>
            <a:ext cx="4914265" cy="30378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621280" cy="4603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学生学业分数查看</a:t>
            </a:r>
            <a:endParaRPr lang="zh-CN" altLang="en-US" sz="2400" dirty="0" smtClean="0">
              <a:solidFill>
                <a:srgbClr val="0A0A0A"/>
              </a:solidFill>
            </a:endParaRPr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辅导员在基础数据管理中，点击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学业成绩查看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进入。</a:t>
            </a:r>
            <a:endParaRPr lang="zh-CN" altLang="en-US" dirty="0" smtClean="0">
              <a:solidFill>
                <a:srgbClr val="0A0A0A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第一步：点击</a:t>
            </a:r>
            <a:r>
              <a:rPr lang="zh-CN" dirty="0" smtClean="0">
                <a:solidFill>
                  <a:srgbClr val="FF0000"/>
                </a:solidFill>
                <a:sym typeface="+mn-ea"/>
              </a:rPr>
              <a:t>点击高级搜索，输入开课学年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“2025-2026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学年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”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以及</a:t>
            </a:r>
            <a:r>
              <a:rPr lang="zh-CN" dirty="0" smtClean="0">
                <a:solidFill>
                  <a:srgbClr val="FF0000"/>
                </a:solidFill>
                <a:sym typeface="+mn-ea"/>
              </a:rPr>
              <a:t>完整的班级名称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；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第二步：点击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执行高级搜索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】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，完成！完成后可点击【导出</a:t>
            </a:r>
            <a:r>
              <a:rPr lang="en-US" altLang="zh-CN" dirty="0" smtClean="0">
                <a:solidFill>
                  <a:srgbClr val="FF0000"/>
                </a:solidFill>
                <a:sym typeface="+mn-ea"/>
              </a:rPr>
              <a:t>Excel</a:t>
            </a:r>
            <a:r>
              <a:rPr lang="zh-CN" altLang="en-US" dirty="0" smtClean="0">
                <a:solidFill>
                  <a:srgbClr val="FF0000"/>
                </a:solidFill>
                <a:sym typeface="+mn-ea"/>
              </a:rPr>
              <a:t>】导出，</a:t>
            </a:r>
            <a:r>
              <a:rPr lang="zh-CN" altLang="en-US" dirty="0" smtClean="0">
                <a:solidFill>
                  <a:srgbClr val="FF0000"/>
                </a:solidFill>
              </a:rPr>
              <a:t>请辅导员发给班级同学核对学年课程成绩，有无错漏及时反馈！</a:t>
            </a:r>
            <a:endParaRPr lang="zh-CN" altLang="en-US" dirty="0" smtClean="0">
              <a:solidFill>
                <a:srgbClr val="FF0000"/>
              </a:solidFill>
            </a:endParaRPr>
          </a:p>
          <a:p>
            <a:endParaRPr lang="zh-CN" altLang="en-US" dirty="0" smtClean="0">
              <a:solidFill>
                <a:srgbClr val="0A0A0A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650" y="3140710"/>
            <a:ext cx="6951980" cy="3721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431547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辅导员审阅环节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1510" y="1268760"/>
            <a:ext cx="105750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辅导员在测评管理中心，点击</a:t>
            </a:r>
            <a:r>
              <a:rPr lang="en-US" altLang="zh-CN" dirty="0" smtClean="0">
                <a:solidFill>
                  <a:srgbClr val="0A0A0A"/>
                </a:solidFill>
              </a:rPr>
              <a:t>【</a:t>
            </a:r>
            <a:r>
              <a:rPr lang="zh-CN" altLang="en-US" dirty="0" smtClean="0">
                <a:solidFill>
                  <a:srgbClr val="0A0A0A"/>
                </a:solidFill>
              </a:rPr>
              <a:t>辅导员审核</a:t>
            </a:r>
            <a:r>
              <a:rPr lang="en-US" altLang="zh-CN" dirty="0" smtClean="0">
                <a:solidFill>
                  <a:srgbClr val="0A0A0A"/>
                </a:solidFill>
              </a:rPr>
              <a:t>】</a:t>
            </a:r>
            <a:r>
              <a:rPr lang="zh-CN" altLang="en-US" dirty="0" smtClean="0">
                <a:solidFill>
                  <a:srgbClr val="0A0A0A"/>
                </a:solidFill>
              </a:rPr>
              <a:t>进入。</a:t>
            </a:r>
            <a:endParaRPr lang="en-US" altLang="zh-CN" dirty="0" smtClean="0">
              <a:solidFill>
                <a:srgbClr val="0A0A0A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370" y="1844675"/>
            <a:ext cx="9010650" cy="48228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矩形: 圆角 83"/>
          <p:cNvSpPr/>
          <p:nvPr>
            <p:custDataLst>
              <p:tags r:id="rId1"/>
            </p:custDataLst>
          </p:nvPr>
        </p:nvSpPr>
        <p:spPr>
          <a:xfrm>
            <a:off x="232608" y="908731"/>
            <a:ext cx="11624032" cy="1837865"/>
          </a:xfrm>
          <a:prstGeom prst="roundRect">
            <a:avLst/>
          </a:prstGeom>
          <a:gradFill>
            <a:gsLst>
              <a:gs pos="100000">
                <a:schemeClr val="bg1"/>
              </a:gs>
              <a:gs pos="21000">
                <a:srgbClr val="D7E7F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85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占位符 1"/>
          <p:cNvSpPr txBox="1"/>
          <p:nvPr/>
        </p:nvSpPr>
        <p:spPr>
          <a:xfrm>
            <a:off x="561510" y="372386"/>
            <a:ext cx="2339102" cy="46166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defTabSz="1356995">
              <a:defRPr sz="40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  <a:lvl2pPr marL="990600" indent="-381000">
              <a:spcBef>
                <a:spcPct val="20000"/>
              </a:spcBef>
              <a:buFont typeface="Arial" panose="020B0604020202020204" pitchFamily="34" charset="0"/>
              <a:buChar char="–"/>
              <a:defRPr sz="3735"/>
            </a:lvl2pPr>
            <a:lvl3pPr marL="1524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3200"/>
            </a:lvl3pPr>
            <a:lvl4pPr marL="2133600" indent="-304800">
              <a:spcBef>
                <a:spcPct val="20000"/>
              </a:spcBef>
              <a:buFont typeface="Arial" panose="020B0604020202020204" pitchFamily="34" charset="0"/>
              <a:buChar char="–"/>
              <a:defRPr sz="2665"/>
            </a:lvl4pPr>
            <a:lvl5pPr marL="2743200" indent="-304800">
              <a:spcBef>
                <a:spcPct val="20000"/>
              </a:spcBef>
              <a:buFont typeface="Arial" panose="020B0604020202020204" pitchFamily="34" charset="0"/>
              <a:buChar char="»"/>
              <a:defRPr sz="2665"/>
            </a:lvl5pPr>
            <a:lvl6pPr marL="33528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6pPr>
            <a:lvl7pPr marL="39624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7pPr>
            <a:lvl8pPr marL="45720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8pPr>
            <a:lvl9pPr marL="5181600" indent="-304800">
              <a:spcBef>
                <a:spcPct val="20000"/>
              </a:spcBef>
              <a:buFont typeface="Arial" panose="020B0604020202020204" pitchFamily="34" charset="0"/>
              <a:buChar char="•"/>
              <a:defRPr sz="2665"/>
            </a:lvl9pPr>
          </a:lstStyle>
          <a:p>
            <a:r>
              <a:rPr lang="zh-CN" altLang="en-US" sz="2400" dirty="0" smtClean="0">
                <a:solidFill>
                  <a:srgbClr val="0A0A0A"/>
                </a:solidFill>
              </a:rPr>
              <a:t>辅导员</a:t>
            </a:r>
            <a:r>
              <a:rPr lang="zh-CN" altLang="en-US" sz="2400" dirty="0">
                <a:solidFill>
                  <a:srgbClr val="0A0A0A"/>
                </a:solidFill>
              </a:rPr>
              <a:t>导</a:t>
            </a:r>
            <a:r>
              <a:rPr lang="zh-CN" altLang="en-US" sz="2400" dirty="0" smtClean="0">
                <a:solidFill>
                  <a:srgbClr val="0A0A0A"/>
                </a:solidFill>
              </a:rPr>
              <a:t>入分数</a:t>
            </a:r>
            <a:endParaRPr lang="zh-CN" altLang="en-US" sz="2400" dirty="0"/>
          </a:p>
        </p:txBody>
      </p:sp>
      <p:sp>
        <p:nvSpPr>
          <p:cNvPr id="71" name="Freeform 22"/>
          <p:cNvSpPr>
            <a:spLocks noEditPoints="1"/>
          </p:cNvSpPr>
          <p:nvPr/>
        </p:nvSpPr>
        <p:spPr bwMode="auto">
          <a:xfrm>
            <a:off x="4214904" y="3350553"/>
            <a:ext cx="344237" cy="344234"/>
          </a:xfrm>
          <a:custGeom>
            <a:avLst/>
            <a:gdLst>
              <a:gd name="T0" fmla="*/ 42 w 44"/>
              <a:gd name="T1" fmla="*/ 18 h 44"/>
              <a:gd name="T2" fmla="*/ 35 w 44"/>
              <a:gd name="T3" fmla="*/ 18 h 44"/>
              <a:gd name="T4" fmla="*/ 34 w 44"/>
              <a:gd name="T5" fmla="*/ 14 h 44"/>
              <a:gd name="T6" fmla="*/ 38 w 44"/>
              <a:gd name="T7" fmla="*/ 10 h 44"/>
              <a:gd name="T8" fmla="*/ 38 w 44"/>
              <a:gd name="T9" fmla="*/ 7 h 44"/>
              <a:gd name="T10" fmla="*/ 36 w 44"/>
              <a:gd name="T11" fmla="*/ 5 h 44"/>
              <a:gd name="T12" fmla="*/ 33 w 44"/>
              <a:gd name="T13" fmla="*/ 5 h 44"/>
              <a:gd name="T14" fmla="*/ 29 w 44"/>
              <a:gd name="T15" fmla="*/ 9 h 44"/>
              <a:gd name="T16" fmla="*/ 25 w 44"/>
              <a:gd name="T17" fmla="*/ 8 h 44"/>
              <a:gd name="T18" fmla="*/ 25 w 44"/>
              <a:gd name="T19" fmla="*/ 2 h 44"/>
              <a:gd name="T20" fmla="*/ 23 w 44"/>
              <a:gd name="T21" fmla="*/ 0 h 44"/>
              <a:gd name="T22" fmla="*/ 20 w 44"/>
              <a:gd name="T23" fmla="*/ 0 h 44"/>
              <a:gd name="T24" fmla="*/ 18 w 44"/>
              <a:gd name="T25" fmla="*/ 2 h 44"/>
              <a:gd name="T26" fmla="*/ 18 w 44"/>
              <a:gd name="T27" fmla="*/ 8 h 44"/>
              <a:gd name="T28" fmla="*/ 14 w 44"/>
              <a:gd name="T29" fmla="*/ 9 h 44"/>
              <a:gd name="T30" fmla="*/ 10 w 44"/>
              <a:gd name="T31" fmla="*/ 6 h 44"/>
              <a:gd name="T32" fmla="*/ 7 w 44"/>
              <a:gd name="T33" fmla="*/ 6 h 44"/>
              <a:gd name="T34" fmla="*/ 5 w 44"/>
              <a:gd name="T35" fmla="*/ 8 h 44"/>
              <a:gd name="T36" fmla="*/ 5 w 44"/>
              <a:gd name="T37" fmla="*/ 11 h 44"/>
              <a:gd name="T38" fmla="*/ 9 w 44"/>
              <a:gd name="T39" fmla="*/ 15 h 44"/>
              <a:gd name="T40" fmla="*/ 7 w 44"/>
              <a:gd name="T41" fmla="*/ 19 h 44"/>
              <a:gd name="T42" fmla="*/ 2 w 44"/>
              <a:gd name="T43" fmla="*/ 19 h 44"/>
              <a:gd name="T44" fmla="*/ 0 w 44"/>
              <a:gd name="T45" fmla="*/ 21 h 44"/>
              <a:gd name="T46" fmla="*/ 0 w 44"/>
              <a:gd name="T47" fmla="*/ 24 h 44"/>
              <a:gd name="T48" fmla="*/ 2 w 44"/>
              <a:gd name="T49" fmla="*/ 26 h 44"/>
              <a:gd name="T50" fmla="*/ 7 w 44"/>
              <a:gd name="T51" fmla="*/ 26 h 44"/>
              <a:gd name="T52" fmla="*/ 9 w 44"/>
              <a:gd name="T53" fmla="*/ 30 h 44"/>
              <a:gd name="T54" fmla="*/ 6 w 44"/>
              <a:gd name="T55" fmla="*/ 34 h 44"/>
              <a:gd name="T56" fmla="*/ 6 w 44"/>
              <a:gd name="T57" fmla="*/ 37 h 44"/>
              <a:gd name="T58" fmla="*/ 8 w 44"/>
              <a:gd name="T59" fmla="*/ 39 h 44"/>
              <a:gd name="T60" fmla="*/ 11 w 44"/>
              <a:gd name="T61" fmla="*/ 39 h 44"/>
              <a:gd name="T62" fmla="*/ 15 w 44"/>
              <a:gd name="T63" fmla="*/ 35 h 44"/>
              <a:gd name="T64" fmla="*/ 19 w 44"/>
              <a:gd name="T65" fmla="*/ 36 h 44"/>
              <a:gd name="T66" fmla="*/ 19 w 44"/>
              <a:gd name="T67" fmla="*/ 42 h 44"/>
              <a:gd name="T68" fmla="*/ 21 w 44"/>
              <a:gd name="T69" fmla="*/ 44 h 44"/>
              <a:gd name="T70" fmla="*/ 24 w 44"/>
              <a:gd name="T71" fmla="*/ 44 h 44"/>
              <a:gd name="T72" fmla="*/ 26 w 44"/>
              <a:gd name="T73" fmla="*/ 42 h 44"/>
              <a:gd name="T74" fmla="*/ 26 w 44"/>
              <a:gd name="T75" fmla="*/ 36 h 44"/>
              <a:gd name="T76" fmla="*/ 30 w 44"/>
              <a:gd name="T77" fmla="*/ 34 h 44"/>
              <a:gd name="T78" fmla="*/ 34 w 44"/>
              <a:gd name="T79" fmla="*/ 38 h 44"/>
              <a:gd name="T80" fmla="*/ 37 w 44"/>
              <a:gd name="T81" fmla="*/ 38 h 44"/>
              <a:gd name="T82" fmla="*/ 39 w 44"/>
              <a:gd name="T83" fmla="*/ 36 h 44"/>
              <a:gd name="T84" fmla="*/ 39 w 44"/>
              <a:gd name="T85" fmla="*/ 33 h 44"/>
              <a:gd name="T86" fmla="*/ 35 w 44"/>
              <a:gd name="T87" fmla="*/ 28 h 44"/>
              <a:gd name="T88" fmla="*/ 36 w 44"/>
              <a:gd name="T89" fmla="*/ 25 h 44"/>
              <a:gd name="T90" fmla="*/ 42 w 44"/>
              <a:gd name="T91" fmla="*/ 25 h 44"/>
              <a:gd name="T92" fmla="*/ 44 w 44"/>
              <a:gd name="T93" fmla="*/ 23 h 44"/>
              <a:gd name="T94" fmla="*/ 44 w 44"/>
              <a:gd name="T95" fmla="*/ 20 h 44"/>
              <a:gd name="T96" fmla="*/ 42 w 44"/>
              <a:gd name="T97" fmla="*/ 18 h 44"/>
              <a:gd name="T98" fmla="*/ 21 w 44"/>
              <a:gd name="T99" fmla="*/ 28 h 44"/>
              <a:gd name="T100" fmla="*/ 15 w 44"/>
              <a:gd name="T101" fmla="*/ 22 h 44"/>
              <a:gd name="T102" fmla="*/ 21 w 44"/>
              <a:gd name="T103" fmla="*/ 16 h 44"/>
              <a:gd name="T104" fmla="*/ 28 w 44"/>
              <a:gd name="T105" fmla="*/ 22 h 44"/>
              <a:gd name="T106" fmla="*/ 21 w 44"/>
              <a:gd name="T107" fmla="*/ 28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4" h="44">
                <a:moveTo>
                  <a:pt x="42" y="18"/>
                </a:moveTo>
                <a:cubicBezTo>
                  <a:pt x="35" y="18"/>
                  <a:pt x="35" y="18"/>
                  <a:pt x="35" y="18"/>
                </a:cubicBezTo>
                <a:cubicBezTo>
                  <a:pt x="35" y="17"/>
                  <a:pt x="35" y="15"/>
                  <a:pt x="34" y="14"/>
                </a:cubicBezTo>
                <a:cubicBezTo>
                  <a:pt x="38" y="10"/>
                  <a:pt x="38" y="10"/>
                  <a:pt x="38" y="10"/>
                </a:cubicBezTo>
                <a:cubicBezTo>
                  <a:pt x="39" y="9"/>
                  <a:pt x="39" y="8"/>
                  <a:pt x="38" y="7"/>
                </a:cubicBezTo>
                <a:cubicBezTo>
                  <a:pt x="36" y="5"/>
                  <a:pt x="36" y="5"/>
                  <a:pt x="36" y="5"/>
                </a:cubicBezTo>
                <a:cubicBezTo>
                  <a:pt x="35" y="4"/>
                  <a:pt x="34" y="4"/>
                  <a:pt x="33" y="5"/>
                </a:cubicBezTo>
                <a:cubicBezTo>
                  <a:pt x="29" y="9"/>
                  <a:pt x="29" y="9"/>
                  <a:pt x="29" y="9"/>
                </a:cubicBezTo>
                <a:cubicBezTo>
                  <a:pt x="28" y="9"/>
                  <a:pt x="26" y="8"/>
                  <a:pt x="25" y="8"/>
                </a:cubicBezTo>
                <a:cubicBezTo>
                  <a:pt x="25" y="2"/>
                  <a:pt x="25" y="2"/>
                  <a:pt x="25" y="2"/>
                </a:cubicBezTo>
                <a:cubicBezTo>
                  <a:pt x="25" y="1"/>
                  <a:pt x="24" y="0"/>
                  <a:pt x="23" y="0"/>
                </a:cubicBezTo>
                <a:cubicBezTo>
                  <a:pt x="20" y="0"/>
                  <a:pt x="20" y="0"/>
                  <a:pt x="20" y="0"/>
                </a:cubicBezTo>
                <a:cubicBezTo>
                  <a:pt x="19" y="0"/>
                  <a:pt x="18" y="1"/>
                  <a:pt x="18" y="2"/>
                </a:cubicBezTo>
                <a:cubicBezTo>
                  <a:pt x="18" y="8"/>
                  <a:pt x="18" y="8"/>
                  <a:pt x="18" y="8"/>
                </a:cubicBezTo>
                <a:cubicBezTo>
                  <a:pt x="16" y="8"/>
                  <a:pt x="15" y="9"/>
                  <a:pt x="14" y="9"/>
                </a:cubicBezTo>
                <a:cubicBezTo>
                  <a:pt x="10" y="6"/>
                  <a:pt x="10" y="6"/>
                  <a:pt x="10" y="6"/>
                </a:cubicBezTo>
                <a:cubicBezTo>
                  <a:pt x="9" y="5"/>
                  <a:pt x="8" y="5"/>
                  <a:pt x="7" y="6"/>
                </a:cubicBezTo>
                <a:cubicBezTo>
                  <a:pt x="5" y="8"/>
                  <a:pt x="5" y="8"/>
                  <a:pt x="5" y="8"/>
                </a:cubicBezTo>
                <a:cubicBezTo>
                  <a:pt x="4" y="9"/>
                  <a:pt x="4" y="10"/>
                  <a:pt x="5" y="11"/>
                </a:cubicBezTo>
                <a:cubicBezTo>
                  <a:pt x="9" y="15"/>
                  <a:pt x="9" y="15"/>
                  <a:pt x="9" y="15"/>
                </a:cubicBezTo>
                <a:cubicBezTo>
                  <a:pt x="8" y="16"/>
                  <a:pt x="7" y="17"/>
                  <a:pt x="7" y="19"/>
                </a:cubicBezTo>
                <a:cubicBezTo>
                  <a:pt x="2" y="19"/>
                  <a:pt x="2" y="19"/>
                  <a:pt x="2" y="19"/>
                </a:cubicBezTo>
                <a:cubicBezTo>
                  <a:pt x="1" y="19"/>
                  <a:pt x="0" y="20"/>
                  <a:pt x="0" y="21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5"/>
                  <a:pt x="1" y="26"/>
                  <a:pt x="2" y="26"/>
                </a:cubicBezTo>
                <a:cubicBezTo>
                  <a:pt x="7" y="26"/>
                  <a:pt x="7" y="26"/>
                  <a:pt x="7" y="26"/>
                </a:cubicBezTo>
                <a:cubicBezTo>
                  <a:pt x="8" y="28"/>
                  <a:pt x="8" y="29"/>
                  <a:pt x="9" y="30"/>
                </a:cubicBezTo>
                <a:cubicBezTo>
                  <a:pt x="6" y="34"/>
                  <a:pt x="6" y="34"/>
                  <a:pt x="6" y="34"/>
                </a:cubicBezTo>
                <a:cubicBezTo>
                  <a:pt x="5" y="35"/>
                  <a:pt x="5" y="36"/>
                  <a:pt x="6" y="37"/>
                </a:cubicBezTo>
                <a:cubicBezTo>
                  <a:pt x="8" y="39"/>
                  <a:pt x="8" y="39"/>
                  <a:pt x="8" y="39"/>
                </a:cubicBezTo>
                <a:cubicBezTo>
                  <a:pt x="9" y="40"/>
                  <a:pt x="10" y="40"/>
                  <a:pt x="11" y="39"/>
                </a:cubicBezTo>
                <a:cubicBezTo>
                  <a:pt x="15" y="35"/>
                  <a:pt x="15" y="35"/>
                  <a:pt x="15" y="35"/>
                </a:cubicBezTo>
                <a:cubicBezTo>
                  <a:pt x="16" y="36"/>
                  <a:pt x="18" y="36"/>
                  <a:pt x="19" y="36"/>
                </a:cubicBezTo>
                <a:cubicBezTo>
                  <a:pt x="19" y="42"/>
                  <a:pt x="19" y="42"/>
                  <a:pt x="19" y="42"/>
                </a:cubicBezTo>
                <a:cubicBezTo>
                  <a:pt x="19" y="43"/>
                  <a:pt x="20" y="44"/>
                  <a:pt x="21" y="44"/>
                </a:cubicBezTo>
                <a:cubicBezTo>
                  <a:pt x="24" y="44"/>
                  <a:pt x="24" y="44"/>
                  <a:pt x="24" y="44"/>
                </a:cubicBezTo>
                <a:cubicBezTo>
                  <a:pt x="25" y="44"/>
                  <a:pt x="26" y="43"/>
                  <a:pt x="26" y="42"/>
                </a:cubicBezTo>
                <a:cubicBezTo>
                  <a:pt x="26" y="36"/>
                  <a:pt x="26" y="36"/>
                  <a:pt x="26" y="36"/>
                </a:cubicBezTo>
                <a:cubicBezTo>
                  <a:pt x="28" y="35"/>
                  <a:pt x="29" y="35"/>
                  <a:pt x="30" y="34"/>
                </a:cubicBezTo>
                <a:cubicBezTo>
                  <a:pt x="34" y="38"/>
                  <a:pt x="34" y="38"/>
                  <a:pt x="34" y="38"/>
                </a:cubicBezTo>
                <a:cubicBezTo>
                  <a:pt x="35" y="39"/>
                  <a:pt x="36" y="39"/>
                  <a:pt x="37" y="38"/>
                </a:cubicBezTo>
                <a:cubicBezTo>
                  <a:pt x="39" y="36"/>
                  <a:pt x="39" y="36"/>
                  <a:pt x="39" y="36"/>
                </a:cubicBezTo>
                <a:cubicBezTo>
                  <a:pt x="40" y="35"/>
                  <a:pt x="40" y="34"/>
                  <a:pt x="39" y="33"/>
                </a:cubicBezTo>
                <a:cubicBezTo>
                  <a:pt x="35" y="28"/>
                  <a:pt x="35" y="28"/>
                  <a:pt x="35" y="28"/>
                </a:cubicBezTo>
                <a:cubicBezTo>
                  <a:pt x="35" y="27"/>
                  <a:pt x="35" y="26"/>
                  <a:pt x="36" y="25"/>
                </a:cubicBezTo>
                <a:cubicBezTo>
                  <a:pt x="42" y="25"/>
                  <a:pt x="42" y="25"/>
                  <a:pt x="42" y="25"/>
                </a:cubicBezTo>
                <a:cubicBezTo>
                  <a:pt x="43" y="25"/>
                  <a:pt x="44" y="24"/>
                  <a:pt x="44" y="23"/>
                </a:cubicBezTo>
                <a:cubicBezTo>
                  <a:pt x="44" y="20"/>
                  <a:pt x="44" y="20"/>
                  <a:pt x="44" y="20"/>
                </a:cubicBezTo>
                <a:cubicBezTo>
                  <a:pt x="44" y="19"/>
                  <a:pt x="43" y="18"/>
                  <a:pt x="42" y="18"/>
                </a:cubicBezTo>
                <a:close/>
                <a:moveTo>
                  <a:pt x="21" y="28"/>
                </a:moveTo>
                <a:cubicBezTo>
                  <a:pt x="18" y="28"/>
                  <a:pt x="15" y="25"/>
                  <a:pt x="15" y="22"/>
                </a:cubicBezTo>
                <a:cubicBezTo>
                  <a:pt x="15" y="19"/>
                  <a:pt x="18" y="16"/>
                  <a:pt x="21" y="16"/>
                </a:cubicBezTo>
                <a:cubicBezTo>
                  <a:pt x="25" y="16"/>
                  <a:pt x="28" y="19"/>
                  <a:pt x="28" y="22"/>
                </a:cubicBezTo>
                <a:cubicBezTo>
                  <a:pt x="28" y="25"/>
                  <a:pt x="25" y="28"/>
                  <a:pt x="21" y="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0693" tIns="45347" rIns="90693" bIns="45347" numCol="1" anchor="t" anchorCtr="0" compatLnSpc="1"/>
          <a:lstStyle/>
          <a:p>
            <a:endParaRPr lang="id-ID" sz="1785"/>
          </a:p>
        </p:txBody>
      </p:sp>
      <p:grpSp>
        <p:nvGrpSpPr>
          <p:cNvPr id="63" name="Group 83"/>
          <p:cNvGrpSpPr/>
          <p:nvPr/>
        </p:nvGrpSpPr>
        <p:grpSpPr>
          <a:xfrm>
            <a:off x="8800944" y="3353886"/>
            <a:ext cx="266666" cy="305314"/>
            <a:chOff x="9953626" y="3624263"/>
            <a:chExt cx="328613" cy="376238"/>
          </a:xfrm>
          <a:solidFill>
            <a:schemeClr val="bg1"/>
          </a:solidFill>
        </p:grpSpPr>
        <p:sp>
          <p:nvSpPr>
            <p:cNvPr id="64" name="Freeform 98"/>
            <p:cNvSpPr>
              <a:spLocks noEditPoints="1"/>
            </p:cNvSpPr>
            <p:nvPr/>
          </p:nvSpPr>
          <p:spPr bwMode="auto">
            <a:xfrm>
              <a:off x="10023476" y="3624263"/>
              <a:ext cx="188913" cy="93663"/>
            </a:xfrm>
            <a:custGeom>
              <a:avLst/>
              <a:gdLst>
                <a:gd name="T0" fmla="*/ 32 w 32"/>
                <a:gd name="T1" fmla="*/ 8 h 16"/>
                <a:gd name="T2" fmla="*/ 24 w 32"/>
                <a:gd name="T3" fmla="*/ 8 h 16"/>
                <a:gd name="T4" fmla="*/ 16 w 32"/>
                <a:gd name="T5" fmla="*/ 0 h 16"/>
                <a:gd name="T6" fmla="*/ 8 w 32"/>
                <a:gd name="T7" fmla="*/ 8 h 16"/>
                <a:gd name="T8" fmla="*/ 0 w 32"/>
                <a:gd name="T9" fmla="*/ 8 h 16"/>
                <a:gd name="T10" fmla="*/ 0 w 32"/>
                <a:gd name="T11" fmla="*/ 16 h 16"/>
                <a:gd name="T12" fmla="*/ 32 w 32"/>
                <a:gd name="T13" fmla="*/ 16 h 16"/>
                <a:gd name="T14" fmla="*/ 32 w 32"/>
                <a:gd name="T15" fmla="*/ 8 h 16"/>
                <a:gd name="T16" fmla="*/ 16 w 32"/>
                <a:gd name="T17" fmla="*/ 12 h 16"/>
                <a:gd name="T18" fmla="*/ 12 w 32"/>
                <a:gd name="T19" fmla="*/ 8 h 16"/>
                <a:gd name="T20" fmla="*/ 16 w 32"/>
                <a:gd name="T21" fmla="*/ 4 h 16"/>
                <a:gd name="T22" fmla="*/ 20 w 32"/>
                <a:gd name="T23" fmla="*/ 8 h 16"/>
                <a:gd name="T24" fmla="*/ 16 w 32"/>
                <a:gd name="T25" fmla="*/ 12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6">
                  <a:moveTo>
                    <a:pt x="32" y="8"/>
                  </a:moveTo>
                  <a:cubicBezTo>
                    <a:pt x="24" y="8"/>
                    <a:pt x="24" y="8"/>
                    <a:pt x="24" y="8"/>
                  </a:cubicBezTo>
                  <a:cubicBezTo>
                    <a:pt x="24" y="4"/>
                    <a:pt x="20" y="0"/>
                    <a:pt x="16" y="0"/>
                  </a:cubicBezTo>
                  <a:cubicBezTo>
                    <a:pt x="12" y="0"/>
                    <a:pt x="8" y="4"/>
                    <a:pt x="8" y="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32" y="16"/>
                    <a:pt x="32" y="16"/>
                    <a:pt x="32" y="16"/>
                  </a:cubicBezTo>
                  <a:lnTo>
                    <a:pt x="32" y="8"/>
                  </a:lnTo>
                  <a:close/>
                  <a:moveTo>
                    <a:pt x="16" y="12"/>
                  </a:moveTo>
                  <a:cubicBezTo>
                    <a:pt x="14" y="12"/>
                    <a:pt x="12" y="10"/>
                    <a:pt x="12" y="8"/>
                  </a:cubicBezTo>
                  <a:cubicBezTo>
                    <a:pt x="12" y="6"/>
                    <a:pt x="14" y="4"/>
                    <a:pt x="16" y="4"/>
                  </a:cubicBezTo>
                  <a:cubicBezTo>
                    <a:pt x="18" y="4"/>
                    <a:pt x="20" y="6"/>
                    <a:pt x="20" y="8"/>
                  </a:cubicBezTo>
                  <a:cubicBezTo>
                    <a:pt x="20" y="10"/>
                    <a:pt x="18" y="12"/>
                    <a:pt x="1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  <p:sp>
          <p:nvSpPr>
            <p:cNvPr id="67" name="Freeform 99"/>
            <p:cNvSpPr>
              <a:spLocks noEditPoints="1"/>
            </p:cNvSpPr>
            <p:nvPr/>
          </p:nvSpPr>
          <p:spPr bwMode="auto">
            <a:xfrm>
              <a:off x="9953626" y="3671888"/>
              <a:ext cx="328613" cy="328613"/>
            </a:xfrm>
            <a:custGeom>
              <a:avLst/>
              <a:gdLst>
                <a:gd name="T0" fmla="*/ 178 w 207"/>
                <a:gd name="T1" fmla="*/ 0 h 207"/>
                <a:gd name="T2" fmla="*/ 178 w 207"/>
                <a:gd name="T3" fmla="*/ 44 h 207"/>
                <a:gd name="T4" fmla="*/ 29 w 207"/>
                <a:gd name="T5" fmla="*/ 44 h 207"/>
                <a:gd name="T6" fmla="*/ 29 w 207"/>
                <a:gd name="T7" fmla="*/ 0 h 207"/>
                <a:gd name="T8" fmla="*/ 0 w 207"/>
                <a:gd name="T9" fmla="*/ 0 h 207"/>
                <a:gd name="T10" fmla="*/ 0 w 207"/>
                <a:gd name="T11" fmla="*/ 207 h 207"/>
                <a:gd name="T12" fmla="*/ 207 w 207"/>
                <a:gd name="T13" fmla="*/ 207 h 207"/>
                <a:gd name="T14" fmla="*/ 207 w 207"/>
                <a:gd name="T15" fmla="*/ 0 h 207"/>
                <a:gd name="T16" fmla="*/ 178 w 207"/>
                <a:gd name="T17" fmla="*/ 0 h 207"/>
                <a:gd name="T18" fmla="*/ 96 w 207"/>
                <a:gd name="T19" fmla="*/ 174 h 207"/>
                <a:gd name="T20" fmla="*/ 85 w 207"/>
                <a:gd name="T21" fmla="*/ 166 h 207"/>
                <a:gd name="T22" fmla="*/ 44 w 207"/>
                <a:gd name="T23" fmla="*/ 122 h 207"/>
                <a:gd name="T24" fmla="*/ 67 w 207"/>
                <a:gd name="T25" fmla="*/ 103 h 207"/>
                <a:gd name="T26" fmla="*/ 96 w 207"/>
                <a:gd name="T27" fmla="*/ 133 h 207"/>
                <a:gd name="T28" fmla="*/ 155 w 207"/>
                <a:gd name="T29" fmla="*/ 74 h 207"/>
                <a:gd name="T30" fmla="*/ 178 w 207"/>
                <a:gd name="T31" fmla="*/ 96 h 207"/>
                <a:gd name="T32" fmla="*/ 96 w 207"/>
                <a:gd name="T33" fmla="*/ 174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07" h="207">
                  <a:moveTo>
                    <a:pt x="178" y="0"/>
                  </a:moveTo>
                  <a:lnTo>
                    <a:pt x="178" y="44"/>
                  </a:lnTo>
                  <a:lnTo>
                    <a:pt x="29" y="44"/>
                  </a:lnTo>
                  <a:lnTo>
                    <a:pt x="29" y="0"/>
                  </a:lnTo>
                  <a:lnTo>
                    <a:pt x="0" y="0"/>
                  </a:lnTo>
                  <a:lnTo>
                    <a:pt x="0" y="207"/>
                  </a:lnTo>
                  <a:lnTo>
                    <a:pt x="207" y="207"/>
                  </a:lnTo>
                  <a:lnTo>
                    <a:pt x="207" y="0"/>
                  </a:lnTo>
                  <a:lnTo>
                    <a:pt x="178" y="0"/>
                  </a:lnTo>
                  <a:close/>
                  <a:moveTo>
                    <a:pt x="96" y="174"/>
                  </a:moveTo>
                  <a:lnTo>
                    <a:pt x="85" y="166"/>
                  </a:lnTo>
                  <a:lnTo>
                    <a:pt x="44" y="122"/>
                  </a:lnTo>
                  <a:lnTo>
                    <a:pt x="67" y="103"/>
                  </a:lnTo>
                  <a:lnTo>
                    <a:pt x="96" y="133"/>
                  </a:lnTo>
                  <a:lnTo>
                    <a:pt x="155" y="74"/>
                  </a:lnTo>
                  <a:lnTo>
                    <a:pt x="178" y="96"/>
                  </a:lnTo>
                  <a:lnTo>
                    <a:pt x="96" y="17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0693" tIns="45347" rIns="90693" bIns="45347" numCol="1" anchor="t" anchorCtr="0" compatLnSpc="1"/>
            <a:lstStyle/>
            <a:p>
              <a:endParaRPr lang="id-ID" sz="1785"/>
            </a:p>
          </p:txBody>
        </p:sp>
      </p:grpSp>
      <p:sp>
        <p:nvSpPr>
          <p:cNvPr id="82" name="矩形: 单圆角 2"/>
          <p:cNvSpPr/>
          <p:nvPr/>
        </p:nvSpPr>
        <p:spPr>
          <a:xfrm>
            <a:off x="0" y="404813"/>
            <a:ext cx="515938" cy="346075"/>
          </a:xfrm>
          <a:prstGeom prst="round1Rect">
            <a:avLst>
              <a:gd name="adj" fmla="val 33181"/>
            </a:avLst>
          </a:prstGeom>
          <a:gradFill>
            <a:gsLst>
              <a:gs pos="0">
                <a:srgbClr val="37B6AB"/>
              </a:gs>
              <a:gs pos="100000">
                <a:schemeClr val="accent3"/>
              </a:gs>
            </a:gsLst>
            <a:path path="circle">
              <a:fillToRect l="100000" t="100000"/>
            </a:path>
          </a:gradFill>
          <a:ln>
            <a:noFill/>
          </a:ln>
          <a:effectLst>
            <a:outerShdw blurRad="127000" sx="101000" sy="101000" algn="ctr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86282" y="927811"/>
            <a:ext cx="11010318" cy="1938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 smtClean="0">
                <a:solidFill>
                  <a:srgbClr val="0A0A0A"/>
                </a:solidFill>
              </a:rPr>
              <a:t>若班级学生</a:t>
            </a:r>
            <a:r>
              <a:rPr lang="zh-CN" altLang="en-US" b="1" dirty="0" smtClean="0">
                <a:solidFill>
                  <a:srgbClr val="FF0000"/>
                </a:solidFill>
              </a:rPr>
              <a:t>有加减分</a:t>
            </a:r>
            <a:r>
              <a:rPr lang="zh-CN" altLang="en-US" dirty="0" smtClean="0">
                <a:solidFill>
                  <a:srgbClr val="0A0A0A"/>
                </a:solidFill>
              </a:rPr>
              <a:t>情况，操作步骤如下：</a:t>
            </a:r>
            <a:endParaRPr lang="en-US" altLang="zh-CN" dirty="0" smtClean="0">
              <a:solidFill>
                <a:srgbClr val="0A0A0A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第一步：点击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分数导入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r>
              <a:rPr lang="zh-CN" altLang="en-US" dirty="0" smtClean="0">
                <a:solidFill>
                  <a:srgbClr val="FF0000"/>
                </a:solidFill>
              </a:rPr>
              <a:t>导入加减分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第二步：点击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总分计算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endParaRPr lang="en-US" altLang="zh-CN" dirty="0" smtClean="0">
              <a:solidFill>
                <a:srgbClr val="FF0000"/>
              </a:solidFill>
            </a:endParaRPr>
          </a:p>
          <a:p>
            <a:r>
              <a:rPr lang="zh-CN" altLang="en-US" dirty="0" smtClean="0">
                <a:solidFill>
                  <a:srgbClr val="FF0000"/>
                </a:solidFill>
              </a:rPr>
              <a:t>第三步：点击</a:t>
            </a:r>
            <a:r>
              <a:rPr lang="en-US" altLang="zh-CN" dirty="0" smtClean="0">
                <a:solidFill>
                  <a:srgbClr val="FF0000"/>
                </a:solidFill>
              </a:rPr>
              <a:t>【</a:t>
            </a:r>
            <a:r>
              <a:rPr lang="zh-CN" altLang="en-US" dirty="0" smtClean="0">
                <a:solidFill>
                  <a:srgbClr val="FF0000"/>
                </a:solidFill>
              </a:rPr>
              <a:t>统一提交</a:t>
            </a:r>
            <a:r>
              <a:rPr lang="en-US" altLang="zh-CN" dirty="0" smtClean="0">
                <a:solidFill>
                  <a:srgbClr val="FF0000"/>
                </a:solidFill>
              </a:rPr>
              <a:t>】</a:t>
            </a:r>
            <a:r>
              <a:rPr lang="zh-CN" altLang="en-US" dirty="0" smtClean="0">
                <a:solidFill>
                  <a:srgbClr val="FF0000"/>
                </a:solidFill>
              </a:rPr>
              <a:t>，完成！数据提交至学院负责人。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altLang="zh-CN" dirty="0" smtClean="0">
              <a:solidFill>
                <a:srgbClr val="0A0A0A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3500755"/>
            <a:ext cx="10363200" cy="167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COMMONDATA" val="eyJoZGlkIjoiOTMyOTU1ZWYyOWRiOWUyNzQyYWMwMTUyNzg1MjEyMWUifQ==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ppt模板（对外）16：9 华宇软件">
  <a:themeElements>
    <a:clrScheme name="北京联大">
      <a:dk1>
        <a:srgbClr val="003B99"/>
      </a:dk1>
      <a:lt1>
        <a:sysClr val="window" lastClr="FFFFFF"/>
      </a:lt1>
      <a:dk2>
        <a:srgbClr val="242852"/>
      </a:dk2>
      <a:lt2>
        <a:srgbClr val="ACCBF9"/>
      </a:lt2>
      <a:accent1>
        <a:srgbClr val="003B99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37B6A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6B7AB"/>
      </a:accent1>
      <a:accent2>
        <a:srgbClr val="0563C1"/>
      </a:accent2>
      <a:accent3>
        <a:srgbClr val="A5A5A5"/>
      </a:accent3>
      <a:accent4>
        <a:srgbClr val="FFC000"/>
      </a:accent4>
      <a:accent5>
        <a:srgbClr val="EC8844"/>
      </a:accent5>
      <a:accent6>
        <a:srgbClr val="4494EC"/>
      </a:accent6>
      <a:hlink>
        <a:srgbClr val="0563C1"/>
      </a:hlink>
      <a:folHlink>
        <a:srgbClr val="954F72"/>
      </a:folHlink>
    </a:clrScheme>
    <a:fontScheme name="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档" ma:contentTypeID="0x010100CFC5795B9148704CA98D457CAC17E096" ma:contentTypeVersion="10" ma:contentTypeDescription="新建文档。" ma:contentTypeScope="" ma:versionID="05657bb6c8d4918746cd1739973772cc">
  <xsd:schema xmlns:xsd="http://www.w3.org/2001/XMLSchema" xmlns:xs="http://www.w3.org/2001/XMLSchema" xmlns:p="http://schemas.microsoft.com/office/2006/metadata/properties" xmlns:ns3="8bfb7293-7cd0-46b0-b70d-0828e55ed229" targetNamespace="http://schemas.microsoft.com/office/2006/metadata/properties" ma:root="true" ma:fieldsID="96fb80b56c1a4c03aae85debf89d1721" ns3:_="">
    <xsd:import namespace="8bfb7293-7cd0-46b0-b70d-0828e55ed2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fb7293-7cd0-46b0-b70d-0828e55ed2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内容类型"/>
        <xsd:element ref="dc:title" minOccurs="0" maxOccurs="1" ma:index="4" ma:displayName="标题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9.xml><?xml version="1.0" encoding="utf-8"?>
<ds:datastoreItem xmlns:ds="http://schemas.openxmlformats.org/officeDocument/2006/customXml" ds:itemID="{D3A21D4C-F386-43E0-BE07-414D315D0B18}">
  <ds:schemaRefs/>
</ds:datastoreItem>
</file>

<file path=customXml/itemProps20.xml><?xml version="1.0" encoding="utf-8"?>
<ds:datastoreItem xmlns:ds="http://schemas.openxmlformats.org/officeDocument/2006/customXml" ds:itemID="{C7251DAA-39B4-4F42-855F-F91B7614BBCB}">
  <ds:schemaRefs/>
</ds:datastoreItem>
</file>

<file path=customXml/itemProps21.xml><?xml version="1.0" encoding="utf-8"?>
<ds:datastoreItem xmlns:ds="http://schemas.openxmlformats.org/officeDocument/2006/customXml" ds:itemID="{80F38633-6F7D-4B05-89DF-460F7B8ABA68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1063</Words>
  <Application>WPS 演示</Application>
  <PresentationFormat>宽屏</PresentationFormat>
  <Paragraphs>111</Paragraphs>
  <Slides>16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Arial</vt:lpstr>
      <vt:lpstr>Helvetica Neue Medium</vt:lpstr>
      <vt:lpstr>微软雅黑 Light</vt:lpstr>
      <vt:lpstr>黑体</vt:lpstr>
      <vt:lpstr>等线</vt:lpstr>
      <vt:lpstr>Impact</vt:lpstr>
      <vt:lpstr>造字工房俊雅（非商用）常规体</vt:lpstr>
      <vt:lpstr>Calibri</vt:lpstr>
      <vt:lpstr>Arial Unicode MS</vt:lpstr>
      <vt:lpstr>ppt模板（对外）16：9 华宇软件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张英</cp:lastModifiedBy>
  <cp:revision>2258</cp:revision>
  <dcterms:created xsi:type="dcterms:W3CDTF">2020-06-23T09:03:00Z</dcterms:created>
  <dcterms:modified xsi:type="dcterms:W3CDTF">2026-09-09T00:56:11Z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0x010100CFC5795B9148704CA98D457CAC17E096</vt:lpwstr>
  </property>
  <property fmtid="{D5CDD505-2E9C-101B-9397-08002B2CF9AE}" pid="3" name="ICV">
    <vt:lpwstr>BFD07C7984CE4220BED410F8FA9A8DD9_13</vt:lpwstr>
  </property>
  <property fmtid="{D5CDD505-2E9C-101B-9397-08002B2CF9AE}" pid="4" name="KSOProductBuildVer">
    <vt:lpwstr>2052-12.1.0.28505</vt:lpwstr>
  </property>
</Properties>
</file>