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3" r:id="rId3"/>
  </p:sldMasterIdLst>
  <p:notesMasterIdLst>
    <p:notesMasterId r:id="rId6"/>
  </p:notesMasterIdLst>
  <p:handoutMasterIdLst>
    <p:handoutMasterId r:id="rId16"/>
  </p:handoutMasterIdLst>
  <p:sldIdLst>
    <p:sldId id="11088491" r:id="rId4"/>
    <p:sldId id="12182" r:id="rId5"/>
    <p:sldId id="11088552" r:id="rId7"/>
    <p:sldId id="11088525" r:id="rId8"/>
    <p:sldId id="11088554" r:id="rId9"/>
    <p:sldId id="11088545" r:id="rId10"/>
    <p:sldId id="11088548" r:id="rId11"/>
    <p:sldId id="11088547" r:id="rId12"/>
    <p:sldId id="11088549" r:id="rId13"/>
    <p:sldId id="11088546" r:id="rId14"/>
    <p:sldId id="11088540" r:id="rId15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280" userDrawn="1">
          <p15:clr>
            <a:srgbClr val="A4A3A4"/>
          </p15:clr>
        </p15:guide>
        <p15:guide id="6" orient="horz" pos="4065" userDrawn="1">
          <p15:clr>
            <a:srgbClr val="A4A3A4"/>
          </p15:clr>
        </p15:guide>
        <p15:guide id="7" pos="7423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 chang" initials="s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0A"/>
    <a:srgbClr val="34BABF"/>
    <a:srgbClr val="0070C0"/>
    <a:srgbClr val="36B7AB"/>
    <a:srgbClr val="33B1C4"/>
    <a:srgbClr val="5ACCD2"/>
    <a:srgbClr val="34B6C1"/>
    <a:srgbClr val="35BCBB"/>
    <a:srgbClr val="32A7C9"/>
    <a:srgbClr val="319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36" autoAdjust="0"/>
    <p:restoredTop sz="87500" autoAdjust="0"/>
  </p:normalViewPr>
  <p:slideViewPr>
    <p:cSldViewPr showGuides="1">
      <p:cViewPr varScale="1">
        <p:scale>
          <a:sx n="63" d="100"/>
          <a:sy n="63" d="100"/>
        </p:scale>
        <p:origin x="804" y="78"/>
      </p:cViewPr>
      <p:guideLst>
        <p:guide orient="horz" pos="255"/>
        <p:guide pos="3840"/>
        <p:guide pos="280"/>
        <p:guide orient="horz" pos="4065"/>
        <p:guide pos="7423"/>
        <p:guide orient="horz" pos="2160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94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gs" Target="tags/tag17.xml"/><Relationship Id="rId23" Type="http://schemas.openxmlformats.org/officeDocument/2006/relationships/customXml" Target="../customXml/item3.xml"/><Relationship Id="rId22" Type="http://schemas.openxmlformats.org/officeDocument/2006/relationships/customXml" Target="../customXml/item2.xml"/><Relationship Id="rId21" Type="http://schemas.openxmlformats.org/officeDocument/2006/relationships/customXml" Target="../customXml/item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7FAE7-EC11-4E53-A21F-7D84E6706A6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21452-1892-4AB6-876D-28EFDBD7FB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3B5D8-536A-4691-A7F7-CB70A0A61F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/>
        </p:nvSpPr>
        <p:spPr>
          <a:xfrm>
            <a:off x="1528273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1528273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69959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5269959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969599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969599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1"/>
          </p:nvPr>
        </p:nvSpPr>
        <p:spPr>
          <a:xfrm>
            <a:off x="1528273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图片占位符 18"/>
          <p:cNvSpPr>
            <a:spLocks noGrp="1"/>
          </p:cNvSpPr>
          <p:nvPr>
            <p:ph type="pic" sz="quarter" idx="12"/>
          </p:nvPr>
        </p:nvSpPr>
        <p:spPr>
          <a:xfrm>
            <a:off x="5270417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3" name="图片占位符 18"/>
          <p:cNvSpPr>
            <a:spLocks noGrp="1"/>
          </p:cNvSpPr>
          <p:nvPr>
            <p:ph type="pic" sz="quarter" idx="13"/>
          </p:nvPr>
        </p:nvSpPr>
        <p:spPr>
          <a:xfrm>
            <a:off x="8970515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 userDrawn="1"/>
        </p:nvSpPr>
        <p:spPr>
          <a:xfrm rot="16200000">
            <a:off x="4918959" y="2421103"/>
            <a:ext cx="412164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b="1">
                <a:solidFill>
                  <a:schemeClr val="bg1">
                    <a:lumMod val="95000"/>
                  </a:schemeClr>
                </a:solidFill>
              </a:rPr>
              <a:t>2019</a:t>
            </a:r>
            <a:endParaRPr lang="zh-CN" altLang="en-US" sz="138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矩形: 单圆角 8"/>
          <p:cNvSpPr/>
          <p:nvPr userDrawn="1"/>
        </p:nvSpPr>
        <p:spPr>
          <a:xfrm>
            <a:off x="7430812" y="1208689"/>
            <a:ext cx="1322697" cy="4706743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7535863" y="1208088"/>
            <a:ext cx="3917950" cy="47069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单圆角 8"/>
          <p:cNvSpPr/>
          <p:nvPr userDrawn="1"/>
        </p:nvSpPr>
        <p:spPr>
          <a:xfrm>
            <a:off x="1809851" y="1597034"/>
            <a:ext cx="3269583" cy="1761397"/>
          </a:xfrm>
          <a:prstGeom prst="round1Rect">
            <a:avLst>
              <a:gd name="adj" fmla="val 16667"/>
            </a:avLst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766086" y="1646238"/>
            <a:ext cx="3271052" cy="1760537"/>
          </a:xfrm>
          <a:prstGeom prst="round1Rect">
            <a:avLst>
              <a:gd name="adj" fmla="val 16056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单圆角 11"/>
          <p:cNvSpPr/>
          <p:nvPr userDrawn="1"/>
        </p:nvSpPr>
        <p:spPr>
          <a:xfrm>
            <a:off x="6640034" y="1597034"/>
            <a:ext cx="3269583" cy="1761397"/>
          </a:xfrm>
          <a:prstGeom prst="round1Rect">
            <a:avLst>
              <a:gd name="adj" fmla="val 16667"/>
            </a:avLst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586980" y="1646238"/>
            <a:ext cx="3271052" cy="1760537"/>
          </a:xfrm>
          <a:prstGeom prst="round1Rect">
            <a:avLst>
              <a:gd name="adj" fmla="val 16056"/>
            </a:avLst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单圆角 4"/>
          <p:cNvSpPr/>
          <p:nvPr userDrawn="1"/>
        </p:nvSpPr>
        <p:spPr>
          <a:xfrm>
            <a:off x="881807" y="2293872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835025" y="23256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sp>
        <p:nvSpPr>
          <p:cNvPr id="4" name="矩形: 单圆角 3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矩形: 单圆角 6"/>
          <p:cNvSpPr/>
          <p:nvPr userDrawn="1"/>
        </p:nvSpPr>
        <p:spPr>
          <a:xfrm>
            <a:off x="3708014" y="1974292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: 单圆角 8"/>
          <p:cNvSpPr/>
          <p:nvPr userDrawn="1"/>
        </p:nvSpPr>
        <p:spPr>
          <a:xfrm>
            <a:off x="6534221" y="1654711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: 单圆角 10"/>
          <p:cNvSpPr/>
          <p:nvPr userDrawn="1"/>
        </p:nvSpPr>
        <p:spPr>
          <a:xfrm>
            <a:off x="9360429" y="1335130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3663621" y="19954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6" name="图片占位符 13"/>
          <p:cNvSpPr>
            <a:spLocks noGrp="1"/>
          </p:cNvSpPr>
          <p:nvPr>
            <p:ph type="pic" sz="quarter" idx="13"/>
          </p:nvPr>
        </p:nvSpPr>
        <p:spPr>
          <a:xfrm>
            <a:off x="6492217" y="16779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7" name="图片占位符 13"/>
          <p:cNvSpPr>
            <a:spLocks noGrp="1"/>
          </p:cNvSpPr>
          <p:nvPr>
            <p:ph type="pic" sz="quarter" idx="14"/>
          </p:nvPr>
        </p:nvSpPr>
        <p:spPr>
          <a:xfrm>
            <a:off x="9328750" y="1379003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单圆角 4"/>
          <p:cNvSpPr/>
          <p:nvPr userDrawn="1"/>
        </p:nvSpPr>
        <p:spPr>
          <a:xfrm flipH="1">
            <a:off x="815976" y="819959"/>
            <a:ext cx="3840162" cy="5250108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515938" y="820738"/>
            <a:ext cx="4038600" cy="52165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7754" y="6190543"/>
            <a:ext cx="1198886" cy="544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04512" y="227941"/>
            <a:ext cx="1198886" cy="544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1988" y="6314637"/>
            <a:ext cx="2699947" cy="31681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5919" y="6314637"/>
            <a:ext cx="3959922" cy="316812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425" y="6314637"/>
            <a:ext cx="2699947" cy="31681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87670" y="82553"/>
            <a:ext cx="11092597" cy="70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1197107" y="1355944"/>
            <a:ext cx="9047846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spcBef>
                <a:spcPts val="0"/>
              </a:spcBef>
              <a:buNone/>
              <a:defRPr lang="zh-CN" altLang="en-US" sz="5400" b="1" spc="300" dirty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marL="0" lvl="0" algn="ctr" defTabSz="914400"/>
            <a:r>
              <a:rPr lang="en-US" altLang="zh-CN" dirty="0"/>
              <a:t>DIGITAL</a:t>
            </a:r>
            <a:endParaRPr lang="en-US" altLang="zh-CN" dirty="0"/>
          </a:p>
          <a:p>
            <a:pPr marL="0" lvl="0" algn="ctr" defTabSz="914400"/>
            <a:r>
              <a:rPr lang="en-US" altLang="zh-CN" dirty="0"/>
              <a:t>TRANSFORMATION</a:t>
            </a:r>
            <a:endParaRPr lang="zh-CN" altLang="en-US" dirty="0"/>
          </a:p>
        </p:txBody>
      </p:sp>
      <p:sp>
        <p:nvSpPr>
          <p:cNvPr id="4" name="任意多边形: 形状 3"/>
          <p:cNvSpPr/>
          <p:nvPr/>
        </p:nvSpPr>
        <p:spPr>
          <a:xfrm>
            <a:off x="7140154" y="0"/>
            <a:ext cx="1317185" cy="6864532"/>
          </a:xfrm>
          <a:custGeom>
            <a:avLst/>
            <a:gdLst>
              <a:gd name="connsiteX0" fmla="*/ 519287 w 1317185"/>
              <a:gd name="connsiteY0" fmla="*/ 0 h 6917502"/>
              <a:gd name="connsiteX1" fmla="*/ 1317185 w 1317185"/>
              <a:gd name="connsiteY1" fmla="*/ 0 h 6917502"/>
              <a:gd name="connsiteX2" fmla="*/ 1317185 w 1317185"/>
              <a:gd name="connsiteY2" fmla="*/ 6917502 h 6917502"/>
              <a:gd name="connsiteX3" fmla="*/ 69169 w 1317185"/>
              <a:gd name="connsiteY3" fmla="*/ 6917502 h 6917502"/>
              <a:gd name="connsiteX4" fmla="*/ 41355 w 1317185"/>
              <a:gd name="connsiteY4" fmla="*/ 6758780 h 6917502"/>
              <a:gd name="connsiteX5" fmla="*/ 11 w 1317185"/>
              <a:gd name="connsiteY5" fmla="*/ 6153702 h 6917502"/>
              <a:gd name="connsiteX6" fmla="*/ 747274 w 1317185"/>
              <a:gd name="connsiteY6" fmla="*/ 1075472 h 6917502"/>
              <a:gd name="connsiteX7" fmla="*/ 570204 w 1317185"/>
              <a:gd name="connsiteY7" fmla="*/ 110513 h 691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17185" h="6917502">
                <a:moveTo>
                  <a:pt x="519287" y="0"/>
                </a:moveTo>
                <a:lnTo>
                  <a:pt x="1317185" y="0"/>
                </a:lnTo>
                <a:lnTo>
                  <a:pt x="1317185" y="6917502"/>
                </a:lnTo>
                <a:lnTo>
                  <a:pt x="69169" y="6917502"/>
                </a:lnTo>
                <a:lnTo>
                  <a:pt x="41355" y="6758780"/>
                </a:lnTo>
                <a:cubicBezTo>
                  <a:pt x="14606" y="6578178"/>
                  <a:pt x="-466" y="6377552"/>
                  <a:pt x="11" y="6153702"/>
                </a:cubicBezTo>
                <a:cubicBezTo>
                  <a:pt x="2553" y="4959836"/>
                  <a:pt x="739649" y="2241813"/>
                  <a:pt x="747274" y="1075472"/>
                </a:cubicBezTo>
                <a:cubicBezTo>
                  <a:pt x="749896" y="674542"/>
                  <a:pt x="673528" y="361833"/>
                  <a:pt x="570204" y="11051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2676208" y="780021"/>
            <a:ext cx="44029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占位符 20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6340" y="2130671"/>
            <a:ext cx="619885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400" b="1" spc="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pPr marL="0" lvl="0" algn="dist" defTabSz="914400"/>
            <a:r>
              <a:rPr lang="zh-CN" altLang="en-US" dirty="0"/>
              <a:t>十四五数字化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06340" y="2956854"/>
            <a:ext cx="1980029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32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 dirty="0"/>
              <a:t>演示模板</a:t>
            </a:r>
            <a:endParaRPr lang="zh-CN" altLang="en-US" dirty="0"/>
          </a:p>
        </p:txBody>
      </p:sp>
      <p:sp>
        <p:nvSpPr>
          <p:cNvPr id="27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17098" y="4469665"/>
            <a:ext cx="9028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汇报人：</a:t>
            </a:r>
            <a:endParaRPr lang="zh-CN" altLang="en-US"/>
          </a:p>
        </p:txBody>
      </p:sp>
      <p:sp>
        <p:nvSpPr>
          <p:cNvPr id="28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417098" y="4725642"/>
            <a:ext cx="111915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 err="1"/>
              <a:t>OfficePLUS</a:t>
            </a:r>
            <a:endParaRPr lang="zh-CN" altLang="en-US"/>
          </a:p>
        </p:txBody>
      </p:sp>
      <p:sp>
        <p:nvSpPr>
          <p:cNvPr id="29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1944918" y="4469665"/>
            <a:ext cx="5822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/>
              <a:t>2019</a:t>
            </a:r>
            <a:endParaRPr lang="en-US" altLang="zh-CN"/>
          </a:p>
        </p:txBody>
      </p:sp>
      <p:sp>
        <p:nvSpPr>
          <p:cNvPr id="30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1944918" y="4714234"/>
            <a:ext cx="73129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 dirty="0"/>
              <a:t>01 / 01</a:t>
            </a:r>
            <a:endParaRPr lang="en-US" altLang="zh-CN" dirty="0"/>
          </a:p>
        </p:txBody>
      </p:sp>
      <p:sp>
        <p:nvSpPr>
          <p:cNvPr id="31" name="图片占位符 30"/>
          <p:cNvSpPr>
            <a:spLocks noGrp="1"/>
          </p:cNvSpPr>
          <p:nvPr>
            <p:ph type="pic" sz="quarter" idx="17"/>
          </p:nvPr>
        </p:nvSpPr>
        <p:spPr>
          <a:xfrm>
            <a:off x="7230204" y="-23448"/>
            <a:ext cx="4961796" cy="6881448"/>
          </a:xfrm>
          <a:custGeom>
            <a:avLst/>
            <a:gdLst>
              <a:gd name="connsiteX0" fmla="*/ 519287 w 4961796"/>
              <a:gd name="connsiteY0" fmla="*/ 0 h 6881448"/>
              <a:gd name="connsiteX1" fmla="*/ 4961796 w 4961796"/>
              <a:gd name="connsiteY1" fmla="*/ 0 h 6881448"/>
              <a:gd name="connsiteX2" fmla="*/ 4961796 w 4961796"/>
              <a:gd name="connsiteY2" fmla="*/ 6881448 h 6881448"/>
              <a:gd name="connsiteX3" fmla="*/ 69170 w 4961796"/>
              <a:gd name="connsiteY3" fmla="*/ 6881448 h 6881448"/>
              <a:gd name="connsiteX4" fmla="*/ 41356 w 4961796"/>
              <a:gd name="connsiteY4" fmla="*/ 6723553 h 6881448"/>
              <a:gd name="connsiteX5" fmla="*/ 11 w 4961796"/>
              <a:gd name="connsiteY5" fmla="*/ 6121629 h 6881448"/>
              <a:gd name="connsiteX6" fmla="*/ 747275 w 4961796"/>
              <a:gd name="connsiteY6" fmla="*/ 1069868 h 6881448"/>
              <a:gd name="connsiteX7" fmla="*/ 570204 w 4961796"/>
              <a:gd name="connsiteY7" fmla="*/ 109939 h 68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1796" h="6881448">
                <a:moveTo>
                  <a:pt x="519287" y="0"/>
                </a:moveTo>
                <a:lnTo>
                  <a:pt x="4961796" y="0"/>
                </a:lnTo>
                <a:lnTo>
                  <a:pt x="4961796" y="6881448"/>
                </a:lnTo>
                <a:lnTo>
                  <a:pt x="69170" y="6881448"/>
                </a:lnTo>
                <a:lnTo>
                  <a:pt x="41356" y="6723553"/>
                </a:lnTo>
                <a:cubicBezTo>
                  <a:pt x="14607" y="6543893"/>
                  <a:pt x="-465" y="6344313"/>
                  <a:pt x="11" y="6121629"/>
                </a:cubicBezTo>
                <a:cubicBezTo>
                  <a:pt x="2554" y="4933986"/>
                  <a:pt x="739650" y="2230130"/>
                  <a:pt x="747275" y="1069868"/>
                </a:cubicBezTo>
                <a:cubicBezTo>
                  <a:pt x="749897" y="671028"/>
                  <a:pt x="673528" y="359949"/>
                  <a:pt x="570204" y="1099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515938" y="831491"/>
            <a:ext cx="4140200" cy="52391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矩形: 单圆角 3"/>
          <p:cNvSpPr/>
          <p:nvPr userDrawn="1"/>
        </p:nvSpPr>
        <p:spPr>
          <a:xfrm>
            <a:off x="515938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单圆角 9"/>
          <p:cNvSpPr/>
          <p:nvPr userDrawn="1"/>
        </p:nvSpPr>
        <p:spPr>
          <a:xfrm>
            <a:off x="4656138" y="1455606"/>
            <a:ext cx="2171272" cy="830998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4946949" y="1455606"/>
            <a:ext cx="1569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spc="600" dirty="0">
                <a:solidFill>
                  <a:schemeClr val="bg1"/>
                </a:solidFill>
              </a:rPr>
              <a:t>目录</a:t>
            </a:r>
            <a:endParaRPr lang="zh-CN" altLang="en-US" sz="4800" b="1" spc="600" dirty="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4699376" y="2286603"/>
            <a:ext cx="2234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</a:rPr>
              <a:t>CONTENT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15"/>
          <p:cNvSpPr>
            <a:spLocks noGrp="1"/>
          </p:cNvSpPr>
          <p:nvPr>
            <p:ph type="body" sz="quarter" idx="10" hasCustomPrompt="1"/>
          </p:nvPr>
        </p:nvSpPr>
        <p:spPr>
          <a:xfrm>
            <a:off x="1076395" y="235489"/>
            <a:ext cx="3722494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49600" b="1" dirty="0">
                <a:solidFill>
                  <a:schemeClr val="bg1"/>
                </a:solidFill>
              </a:defRPr>
            </a:lvl1pPr>
          </a:lstStyle>
          <a:p>
            <a:pPr marL="0" lvl="0" defTabSz="91440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矩形: 单圆角 3"/>
          <p:cNvSpPr/>
          <p:nvPr userDrawn="1"/>
        </p:nvSpPr>
        <p:spPr>
          <a:xfrm>
            <a:off x="1208691" y="549275"/>
            <a:ext cx="3457902" cy="5759446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5028421" y="3429000"/>
            <a:ext cx="572102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单圆角 9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 flipH="1">
            <a:off x="11537157" y="6268693"/>
            <a:ext cx="138906" cy="33339"/>
            <a:chOff x="1842295" y="6656386"/>
            <a:chExt cx="138906" cy="33339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1842295" y="6656386"/>
              <a:ext cx="86518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842295" y="6689725"/>
              <a:ext cx="138906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4917130" y="3856010"/>
            <a:ext cx="2971801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zh-CN" altLang="en-US" sz="4800" b="1" i="0" u="none" strike="noStrike" cap="none" spc="60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zh-CN" altLang="en-US"/>
              <a:t>输入标题</a:t>
            </a:r>
            <a:endParaRPr lang="zh-CN" altLang="en-US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2" hasCustomPrompt="1"/>
          </p:nvPr>
        </p:nvSpPr>
        <p:spPr>
          <a:xfrm>
            <a:off x="4917130" y="4587740"/>
            <a:ext cx="832279" cy="2862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/>
              <a:t>Add title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 dirty="0"/>
              <a:t>输入标题（建议结论先行）</a:t>
            </a:r>
            <a:endParaRPr lang="zh-CN" altLang="en-US" dirty="0"/>
          </a:p>
        </p:txBody>
      </p:sp>
      <p:sp>
        <p:nvSpPr>
          <p:cNvPr id="3" name="矩形: 单圆角 2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5938" y="1347726"/>
            <a:ext cx="11172825" cy="27511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sp>
        <p:nvSpPr>
          <p:cNvPr id="3" name="矩形: 单圆角 2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5" b="0" i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B199EE37-FCE5-44AF-9991-B9620BC5CFF1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5" i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45129" y="1552249"/>
            <a:ext cx="8159261" cy="4177526"/>
          </a:xfrm>
          <a:prstGeom prst="rect">
            <a:avLst/>
          </a:prstGeom>
          <a:solidFill>
            <a:srgbClr val="FFFFFF">
              <a:alpha val="7882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1099185" hangingPunct="0"/>
            <a:endParaRPr lang="zh-CN" altLang="en-US" sz="4300" kern="0">
              <a:solidFill>
                <a:srgbClr val="FFFFFF"/>
              </a:solidFill>
              <a:latin typeface="Helvetica Neue Medium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22724" y="2917792"/>
            <a:ext cx="5509624" cy="769332"/>
          </a:xfrm>
          <a:prstGeom prst="rect">
            <a:avLst/>
          </a:prstGeom>
        </p:spPr>
        <p:txBody>
          <a:bodyPr wrap="none" lIns="91332" tIns="45666" rIns="91332" bIns="45666">
            <a:spAutoFit/>
          </a:bodyPr>
          <a:lstStyle/>
          <a:p>
            <a:r>
              <a:rPr lang="zh-CN" altLang="en-US" sz="4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综合测评</a:t>
            </a:r>
            <a:r>
              <a:rPr lang="en-US" altLang="zh-CN" sz="4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4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学院负责人</a:t>
            </a:r>
            <a:endParaRPr lang="zh-CN" altLang="en-US" sz="4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151784" y="1950565"/>
            <a:ext cx="2736304" cy="17766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4079776" y="5445224"/>
            <a:ext cx="2952328" cy="1062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4" descr="https://pics2.baidu.com/feed/c83d70cf3bc79f3dfefdc91fb9816d1e728b29ab.jpeg@f_auto?token=d71affe495fb4de9bd9744973575dd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0" y="0"/>
            <a:ext cx="3918857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342494"/>
            <a:ext cx="3580952" cy="1053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60673" y="858242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如</a:t>
            </a:r>
            <a:r>
              <a:rPr lang="zh-CN" altLang="en-US" dirty="0" smtClean="0">
                <a:solidFill>
                  <a:srgbClr val="0A0A0A"/>
                </a:solidFill>
              </a:rPr>
              <a:t>需退回，可批量选择对应的数据。点击直接退回，将数据退回给辅导员重新审阅。</a:t>
            </a:r>
            <a:endParaRPr lang="en-US" altLang="zh-CN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学院</a:t>
            </a:r>
            <a:r>
              <a:rPr lang="zh-CN" altLang="en-US" sz="2400" dirty="0">
                <a:solidFill>
                  <a:srgbClr val="0A0A0A"/>
                </a:solidFill>
              </a:rPr>
              <a:t>退回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44" y="2472858"/>
            <a:ext cx="10338804" cy="2372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75880" y="966386"/>
            <a:ext cx="11310300" cy="5342934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800" dirty="0" smtClean="0">
                <a:solidFill>
                  <a:srgbClr val="0A0A0A"/>
                </a:solidFill>
                <a:latin typeface="+mn-ea"/>
              </a:rPr>
              <a:t>1.</a:t>
            </a:r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系统登录提示无权限？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答：检查登录账号是否为教工号。系统以教工号为唯一识别，不是以身份证号码为登录账号。</a:t>
            </a:r>
            <a:endParaRPr lang="en-US" altLang="zh-CN" sz="1800" dirty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常见问题：</a:t>
            </a:r>
            <a:endParaRPr lang="zh-CN" altLang="en-US" sz="2400" dirty="0"/>
          </a:p>
        </p:txBody>
      </p: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2504740" y="2974953"/>
            <a:ext cx="826987" cy="812178"/>
          </a:xfrm>
          <a:prstGeom prst="ellipse">
            <a:avLst/>
          </a:prstGeom>
          <a:solidFill>
            <a:srgbClr val="9AE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39857" y="3112121"/>
            <a:ext cx="2858947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3600" b="1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CONTENTS</a:t>
            </a:r>
            <a:endParaRPr lang="zh-CN" altLang="en-US" sz="2000" dirty="0">
              <a:solidFill>
                <a:prstClr val="black">
                  <a:lumMod val="50000"/>
                  <a:lumOff val="50000"/>
                </a:prst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flipV="1">
            <a:off x="4935451" y="2484749"/>
            <a:ext cx="4644653" cy="45719"/>
            <a:chOff x="6091993" y="1857948"/>
            <a:chExt cx="4644651" cy="45719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flipV="1">
            <a:off x="4935451" y="3358183"/>
            <a:ext cx="4644653" cy="45719"/>
            <a:chOff x="6091993" y="1857948"/>
            <a:chExt cx="4644651" cy="45719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椭圆 8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 flipV="1">
            <a:off x="4935451" y="4217625"/>
            <a:ext cx="4644653" cy="45719"/>
            <a:chOff x="6091993" y="1857948"/>
            <a:chExt cx="4644651" cy="45719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3" name="文本占位符 2"/>
          <p:cNvSpPr txBox="1"/>
          <p:nvPr/>
        </p:nvSpPr>
        <p:spPr>
          <a:xfrm>
            <a:off x="4007768" y="1988840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 dirty="0">
                <a:solidFill>
                  <a:srgbClr val="36B7AB"/>
                </a:solidFill>
              </a:rPr>
              <a:t>01</a:t>
            </a:r>
            <a:endParaRPr lang="en-US" i="1" dirty="0">
              <a:solidFill>
                <a:srgbClr val="36B7AB"/>
              </a:solidFill>
            </a:endParaRPr>
          </a:p>
        </p:txBody>
      </p:sp>
      <p:sp>
        <p:nvSpPr>
          <p:cNvPr id="14" name="文本占位符 2"/>
          <p:cNvSpPr txBox="1"/>
          <p:nvPr/>
        </p:nvSpPr>
        <p:spPr>
          <a:xfrm>
            <a:off x="4007768" y="2858645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>
                <a:solidFill>
                  <a:srgbClr val="36B7AB"/>
                </a:solidFill>
              </a:rPr>
              <a:t>02</a:t>
            </a:r>
            <a:endParaRPr lang="en-US" i="1">
              <a:solidFill>
                <a:srgbClr val="36B7AB"/>
              </a:solidFill>
            </a:endParaRPr>
          </a:p>
        </p:txBody>
      </p:sp>
      <p:sp>
        <p:nvSpPr>
          <p:cNvPr id="15" name="文本占位符 2"/>
          <p:cNvSpPr txBox="1"/>
          <p:nvPr/>
        </p:nvSpPr>
        <p:spPr>
          <a:xfrm>
            <a:off x="4007768" y="3714458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>
                <a:solidFill>
                  <a:srgbClr val="36B7AB"/>
                </a:solidFill>
              </a:rPr>
              <a:t>03</a:t>
            </a:r>
            <a:endParaRPr lang="en-US" i="1">
              <a:solidFill>
                <a:srgbClr val="36B7AB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 flipV="1">
            <a:off x="4935451" y="5114483"/>
            <a:ext cx="4644653" cy="45719"/>
            <a:chOff x="6091993" y="1857948"/>
            <a:chExt cx="4644651" cy="45719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9" name="文本占位符 2"/>
          <p:cNvSpPr txBox="1"/>
          <p:nvPr/>
        </p:nvSpPr>
        <p:spPr>
          <a:xfrm>
            <a:off x="4007768" y="4611316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 dirty="0">
                <a:solidFill>
                  <a:srgbClr val="36B7AB"/>
                </a:solidFill>
              </a:rPr>
              <a:t>04</a:t>
            </a:r>
            <a:endParaRPr lang="en-US" i="1" dirty="0">
              <a:solidFill>
                <a:srgbClr val="36B7AB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481819" y="2007351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测评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481819" y="294189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登录方式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481819" y="3814890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学院审阅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481819" y="4687883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问题解答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0" y="6453188"/>
            <a:ext cx="12192000" cy="0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4432" y="260648"/>
            <a:ext cx="1876687" cy="790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/>
              <a:t>测评范围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8848" y="1194031"/>
            <a:ext cx="10719066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一、本次线上综合测评周期为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</a:rPr>
              <a:t>2025-2026</a:t>
            </a:r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学年。</a:t>
            </a:r>
            <a:endParaRPr lang="zh-CN" altLang="en-US" dirty="0" smtClean="0">
              <a:solidFill>
                <a:srgbClr val="0A0A0A"/>
              </a:solidFill>
              <a:latin typeface="+mj-ea"/>
              <a:ea typeface="+mj-ea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二、本次综合测评任务发布名称为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</a:rPr>
              <a:t>“2025-2026</a:t>
            </a:r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综合测评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</a:rPr>
              <a:t>”</a:t>
            </a:r>
            <a:endParaRPr lang="en-US" altLang="zh-CN" dirty="0" smtClean="0">
              <a:solidFill>
                <a:srgbClr val="0A0A0A"/>
              </a:solidFill>
              <a:latin typeface="+mj-ea"/>
              <a:ea typeface="+mj-ea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三、测评</a:t>
            </a:r>
            <a:r>
              <a:rPr lang="zh-CN" altLang="zh-CN" dirty="0">
                <a:solidFill>
                  <a:srgbClr val="0A0A0A"/>
                </a:solidFill>
              </a:rPr>
              <a:t>对象：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级建筑（五年制）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建筑学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1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班，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建筑学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班。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23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-25</a:t>
            </a:r>
            <a:r>
              <a:rPr lang="zh-CN" altLang="en-US" dirty="0">
                <a:solidFill>
                  <a:srgbClr val="0A0A0A"/>
                </a:solidFill>
                <a:sym typeface="+mn-ea"/>
              </a:rPr>
              <a:t>级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本科生，对口（四年制）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25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级专升本（两年制）</a:t>
            </a:r>
            <a:endParaRPr lang="zh-CN" altLang="zh-CN" dirty="0">
              <a:solidFill>
                <a:srgbClr val="0A0A0A"/>
              </a:solidFill>
            </a:endParaRPr>
          </a:p>
          <a:p>
            <a:endParaRPr lang="en-US" altLang="zh-CN" dirty="0" smtClean="0">
              <a:solidFill>
                <a:srgbClr val="0A0A0A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测评环节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0A0A0A"/>
                </a:solidFill>
              </a:rPr>
              <a:t>综合</a:t>
            </a:r>
            <a:r>
              <a:rPr lang="zh-CN" altLang="zh-CN" dirty="0" smtClean="0">
                <a:solidFill>
                  <a:srgbClr val="0A0A0A"/>
                </a:solidFill>
              </a:rPr>
              <a:t>测评</a:t>
            </a:r>
            <a:r>
              <a:rPr lang="zh-CN" altLang="en-US" dirty="0" smtClean="0">
                <a:solidFill>
                  <a:srgbClr val="0A0A0A"/>
                </a:solidFill>
              </a:rPr>
              <a:t>环节：</a:t>
            </a:r>
            <a:endParaRPr lang="en-US" altLang="zh-CN" dirty="0" smtClean="0">
              <a:solidFill>
                <a:srgbClr val="0A0A0A"/>
              </a:solidFill>
            </a:endParaRPr>
          </a:p>
          <a:p>
            <a:r>
              <a:rPr lang="zh-CN" altLang="zh-CN" dirty="0"/>
              <a:t>个辅导员审核——</a:t>
            </a:r>
            <a:r>
              <a:rPr lang="zh-CN" altLang="zh-CN" b="1" dirty="0">
                <a:solidFill>
                  <a:srgbClr val="FF0000"/>
                </a:solidFill>
              </a:rPr>
              <a:t>学院审阅</a:t>
            </a:r>
            <a:r>
              <a:rPr lang="zh-CN" altLang="zh-CN" dirty="0"/>
              <a:t>——学工部审阅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登录方式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052804"/>
            <a:ext cx="1086308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登陆</a:t>
            </a:r>
            <a:r>
              <a:rPr lang="zh-CN" altLang="en-US" dirty="0">
                <a:solidFill>
                  <a:srgbClr val="0A0A0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校园融合门户，点击一站式服务平台，点击学工应用，点击综合测评</a:t>
            </a:r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2708910"/>
            <a:ext cx="6283960" cy="38290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845" y="2708910"/>
            <a:ext cx="4422140" cy="4610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050" y="3500755"/>
            <a:ext cx="4914265" cy="303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60673" y="858242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综合测评管理中心 可查询本学院提交的数据。需要先审阅，再提交数据至学工部。</a:t>
            </a:r>
            <a:endParaRPr lang="en-US" altLang="zh-CN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学院审阅环节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94" y="2408089"/>
            <a:ext cx="10564699" cy="2229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60673" y="858242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第一步：可选择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查看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>
                <a:solidFill>
                  <a:srgbClr val="0A0A0A"/>
                </a:solidFill>
              </a:rPr>
              <a:t>进行</a:t>
            </a:r>
            <a:r>
              <a:rPr lang="zh-CN" altLang="en-US" dirty="0" smtClean="0">
                <a:solidFill>
                  <a:srgbClr val="0A0A0A"/>
                </a:solidFill>
              </a:rPr>
              <a:t>审阅，</a:t>
            </a:r>
            <a:r>
              <a:rPr lang="zh-CN" altLang="en-US" dirty="0">
                <a:solidFill>
                  <a:srgbClr val="0A0A0A"/>
                </a:solidFill>
              </a:rPr>
              <a:t>或</a:t>
            </a:r>
            <a:r>
              <a:rPr lang="zh-CN" altLang="en-US" dirty="0" smtClean="0">
                <a:solidFill>
                  <a:srgbClr val="0A0A0A"/>
                </a:solidFill>
              </a:rPr>
              <a:t>选择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一键审阅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</a:rPr>
              <a:t>。完成学院审阅环节。</a:t>
            </a:r>
            <a:endParaRPr lang="en-US" altLang="zh-CN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学院审阅环节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2493513"/>
            <a:ext cx="7906057" cy="2402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60673" y="858242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第二步：点击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提交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</a:rPr>
              <a:t>按钮，或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一键提交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</a:rPr>
              <a:t>将结果提交至学工部。至此学院审阅环节完成。</a:t>
            </a:r>
            <a:endParaRPr lang="en-US" altLang="zh-CN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学院审阅环节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2660518"/>
            <a:ext cx="8530841" cy="2208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60673" y="858242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提交完成后可以查看目前整体完成情况。</a:t>
            </a:r>
            <a:endParaRPr lang="en-US" altLang="zh-CN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学院审阅环节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2276872"/>
            <a:ext cx="10796189" cy="3849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COMMONDATA" val="eyJoZGlkIjoiOTMyOTU1ZWYyOWRiOWUyNzQyYWMwMTUyNzg1MjEyMWU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ppt模板（对外）16：9 华宇软件">
  <a:themeElements>
    <a:clrScheme name="北京联大">
      <a:dk1>
        <a:srgbClr val="003B99"/>
      </a:dk1>
      <a:lt1>
        <a:sysClr val="window" lastClr="FFFFFF"/>
      </a:lt1>
      <a:dk2>
        <a:srgbClr val="242852"/>
      </a:dk2>
      <a:lt2>
        <a:srgbClr val="ACCBF9"/>
      </a:lt2>
      <a:accent1>
        <a:srgbClr val="003B99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7B6A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6B7AB"/>
      </a:accent1>
      <a:accent2>
        <a:srgbClr val="0563C1"/>
      </a:accent2>
      <a:accent3>
        <a:srgbClr val="A5A5A5"/>
      </a:accent3>
      <a:accent4>
        <a:srgbClr val="FFC000"/>
      </a:accent4>
      <a:accent5>
        <a:srgbClr val="EC8844"/>
      </a:accent5>
      <a:accent6>
        <a:srgbClr val="4494EC"/>
      </a:accent6>
      <a:hlink>
        <a:srgbClr val="0563C1"/>
      </a:hlink>
      <a:folHlink>
        <a:srgbClr val="954F72"/>
      </a:folHlink>
    </a:clrScheme>
    <a:fontScheme name="微软雅黑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CFC5795B9148704CA98D457CAC17E096" ma:contentTypeVersion="10" ma:contentTypeDescription="新建文档。" ma:contentTypeScope="" ma:versionID="05657bb6c8d4918746cd1739973772cc">
  <xsd:schema xmlns:xsd="http://www.w3.org/2001/XMLSchema" xmlns:xs="http://www.w3.org/2001/XMLSchema" xmlns:p="http://schemas.microsoft.com/office/2006/metadata/properties" xmlns:ns3="8bfb7293-7cd0-46b0-b70d-0828e55ed229" targetNamespace="http://schemas.microsoft.com/office/2006/metadata/properties" ma:root="true" ma:fieldsID="96fb80b56c1a4c03aae85debf89d1721" ns3:_="">
    <xsd:import namespace="8bfb7293-7cd0-46b0-b70d-0828e55ed2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b7293-7cd0-46b0-b70d-0828e55ed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4.xml><?xml version="1.0" encoding="utf-8"?>
<ds:datastoreItem xmlns:ds="http://schemas.openxmlformats.org/officeDocument/2006/customXml" ds:itemID="{D3A21D4C-F386-43E0-BE07-414D315D0B18}">
  <ds:schemaRefs/>
</ds:datastoreItem>
</file>

<file path=customXml/itemProps15.xml><?xml version="1.0" encoding="utf-8"?>
<ds:datastoreItem xmlns:ds="http://schemas.openxmlformats.org/officeDocument/2006/customXml" ds:itemID="{C7251DAA-39B4-4F42-855F-F91B7614BBCB}">
  <ds:schemaRefs/>
</ds:datastoreItem>
</file>

<file path=customXml/itemProps16.xml><?xml version="1.0" encoding="utf-8"?>
<ds:datastoreItem xmlns:ds="http://schemas.openxmlformats.org/officeDocument/2006/customXml" ds:itemID="{80F38633-6F7D-4B05-89DF-460F7B8ABA68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WPS 演示</Application>
  <PresentationFormat>宽屏</PresentationFormat>
  <Paragraphs>68</Paragraphs>
  <Slides>11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Arial</vt:lpstr>
      <vt:lpstr>Helvetica Neue Medium</vt:lpstr>
      <vt:lpstr>微软雅黑 Light</vt:lpstr>
      <vt:lpstr>黑体</vt:lpstr>
      <vt:lpstr>等线</vt:lpstr>
      <vt:lpstr>Impact</vt:lpstr>
      <vt:lpstr>造字工房俊雅（非商用）常规体</vt:lpstr>
      <vt:lpstr>Calibri</vt:lpstr>
      <vt:lpstr>Arial Unicode MS</vt:lpstr>
      <vt:lpstr>ppt模板（对外）16：9 华宇软件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张英</cp:lastModifiedBy>
  <cp:revision>2232</cp:revision>
  <dcterms:created xsi:type="dcterms:W3CDTF">2020-06-23T09:03:00Z</dcterms:created>
  <dcterms:modified xsi:type="dcterms:W3CDTF">2026-09-09T00:55:50Z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0x010100CFC5795B9148704CA98D457CAC17E096</vt:lpwstr>
  </property>
  <property fmtid="{D5CDD505-2E9C-101B-9397-08002B2CF9AE}" pid="3" name="ICV">
    <vt:lpwstr>6DE37BBC18E54C41A292777E2CE587A1_13</vt:lpwstr>
  </property>
  <property fmtid="{D5CDD505-2E9C-101B-9397-08002B2CF9AE}" pid="4" name="KSOProductBuildVer">
    <vt:lpwstr>2052-12.1.0.28505</vt:lpwstr>
  </property>
</Properties>
</file>